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5" r:id="rId2"/>
    <p:sldId id="467" r:id="rId3"/>
    <p:sldId id="466" r:id="rId4"/>
    <p:sldId id="420" r:id="rId5"/>
    <p:sldId id="423" r:id="rId6"/>
    <p:sldId id="436" r:id="rId7"/>
    <p:sldId id="304" r:id="rId8"/>
    <p:sldId id="445" r:id="rId9"/>
    <p:sldId id="447" r:id="rId10"/>
    <p:sldId id="322" r:id="rId11"/>
    <p:sldId id="448" r:id="rId12"/>
    <p:sldId id="347" r:id="rId13"/>
    <p:sldId id="452" r:id="rId14"/>
    <p:sldId id="371" r:id="rId15"/>
    <p:sldId id="449" r:id="rId16"/>
    <p:sldId id="429" r:id="rId17"/>
    <p:sldId id="430" r:id="rId18"/>
    <p:sldId id="392" r:id="rId19"/>
    <p:sldId id="273" r:id="rId20"/>
    <p:sldId id="428" r:id="rId21"/>
    <p:sldId id="454" r:id="rId22"/>
    <p:sldId id="435" r:id="rId23"/>
    <p:sldId id="462" r:id="rId24"/>
    <p:sldId id="46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C65"/>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88331" autoAdjust="0"/>
  </p:normalViewPr>
  <p:slideViewPr>
    <p:cSldViewPr snapToGrid="0" snapToObjects="1">
      <p:cViewPr varScale="1">
        <p:scale>
          <a:sx n="56" d="100"/>
          <a:sy n="56" d="100"/>
        </p:scale>
        <p:origin x="136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823189-2355-EC4B-AAC4-797B7F2E3527}" type="datetimeFigureOut">
              <a:rPr lang="en-US" smtClean="0"/>
              <a:t>6/19/2023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B3C31-AF80-0248-B821-5CF7F75C837E}" type="slidenum">
              <a:rPr lang="en-US" smtClean="0"/>
              <a:t>‹#›</a:t>
            </a:fld>
            <a:endParaRPr lang="en-US"/>
          </a:p>
        </p:txBody>
      </p:sp>
    </p:spTree>
    <p:extLst>
      <p:ext uri="{BB962C8B-B14F-4D97-AF65-F5344CB8AC3E}">
        <p14:creationId xmlns:p14="http://schemas.microsoft.com/office/powerpoint/2010/main" val="340406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C7D21-9D24-7E47-BB9C-6B00C75B2F94}" type="datetimeFigureOut">
              <a:rPr lang="en-US" smtClean="0"/>
              <a:t>6/19/2023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9D7EE-7DC0-8949-9FC1-6D17E9A0DB5C}" type="slidenum">
              <a:rPr lang="en-US" smtClean="0"/>
              <a:t>‹#›</a:t>
            </a:fld>
            <a:endParaRPr lang="en-US"/>
          </a:p>
        </p:txBody>
      </p:sp>
    </p:spTree>
    <p:extLst>
      <p:ext uri="{BB962C8B-B14F-4D97-AF65-F5344CB8AC3E}">
        <p14:creationId xmlns:p14="http://schemas.microsoft.com/office/powerpoint/2010/main" val="2880453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9D7EE-7DC0-8949-9FC1-6D17E9A0DB5C}" type="slidenum">
              <a:rPr lang="en-US" smtClean="0"/>
              <a:t>1</a:t>
            </a:fld>
            <a:endParaRPr lang="en-US"/>
          </a:p>
        </p:txBody>
      </p:sp>
    </p:spTree>
    <p:extLst>
      <p:ext uri="{BB962C8B-B14F-4D97-AF65-F5344CB8AC3E}">
        <p14:creationId xmlns:p14="http://schemas.microsoft.com/office/powerpoint/2010/main" val="290377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9D7EE-7DC0-8949-9FC1-6D17E9A0DB5C}" type="slidenum">
              <a:rPr lang="en-US" smtClean="0"/>
              <a:t>17</a:t>
            </a:fld>
            <a:endParaRPr lang="en-US"/>
          </a:p>
        </p:txBody>
      </p:sp>
    </p:spTree>
    <p:extLst>
      <p:ext uri="{BB962C8B-B14F-4D97-AF65-F5344CB8AC3E}">
        <p14:creationId xmlns:p14="http://schemas.microsoft.com/office/powerpoint/2010/main" val="52009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574DF44-66DC-D248-8F4A-E5896C9CA1C9}"/>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E6FECC98-2310-B143-AD28-D0E2D7FB3F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 short example of moving towards vulnerability</a:t>
            </a:r>
          </a:p>
        </p:txBody>
      </p:sp>
      <p:sp>
        <p:nvSpPr>
          <p:cNvPr id="47108" name="Slide Number Placeholder 3">
            <a:extLst>
              <a:ext uri="{FF2B5EF4-FFF2-40B4-BE49-F238E27FC236}">
                <a16:creationId xmlns:a16="http://schemas.microsoft.com/office/drawing/2014/main" id="{BD6EE2AE-F66A-CF4A-A278-015C868626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43D2C6-11C6-724B-B75D-F8CE059F4C02}" type="slidenum">
              <a:rPr lang="en-GB" altLang="en-US" sz="1200"/>
              <a:pPr/>
              <a:t>18</a:t>
            </a:fld>
            <a:endParaRPr lang="en-GB" altLang="en-US" sz="1200"/>
          </a:p>
        </p:txBody>
      </p:sp>
    </p:spTree>
    <p:extLst>
      <p:ext uri="{BB962C8B-B14F-4D97-AF65-F5344CB8AC3E}">
        <p14:creationId xmlns:p14="http://schemas.microsoft.com/office/powerpoint/2010/main" val="33344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 completion of the App is May 2021 </a:t>
            </a:r>
          </a:p>
        </p:txBody>
      </p:sp>
      <p:sp>
        <p:nvSpPr>
          <p:cNvPr id="4" name="Slide Number Placeholder 3"/>
          <p:cNvSpPr>
            <a:spLocks noGrp="1"/>
          </p:cNvSpPr>
          <p:nvPr>
            <p:ph type="sldNum" sz="quarter" idx="5"/>
          </p:nvPr>
        </p:nvSpPr>
        <p:spPr/>
        <p:txBody>
          <a:bodyPr/>
          <a:lstStyle/>
          <a:p>
            <a:fld id="{A439D7EE-7DC0-8949-9FC1-6D17E9A0DB5C}" type="slidenum">
              <a:rPr lang="en-US" smtClean="0"/>
              <a:t>19</a:t>
            </a:fld>
            <a:endParaRPr lang="en-US"/>
          </a:p>
        </p:txBody>
      </p:sp>
    </p:spTree>
    <p:extLst>
      <p:ext uri="{BB962C8B-B14F-4D97-AF65-F5344CB8AC3E}">
        <p14:creationId xmlns:p14="http://schemas.microsoft.com/office/powerpoint/2010/main" val="81125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29A7677-2495-4BF5-AA41-EACEB3DE6E9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9D5ECAB-66FA-4187-9999-22351FFE90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76A0B1CB-AA39-422A-815D-E794C314E18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4ECEC0-623D-46BC-AEA1-7F3782ACE237}" type="slidenum">
              <a:rPr lang="en-US" altLang="en-US" sz="1200"/>
              <a:pPr/>
              <a:t>22</a:t>
            </a:fld>
            <a:endParaRPr lang="en-US" altLang="en-US" sz="1200"/>
          </a:p>
        </p:txBody>
      </p:sp>
      <p:sp>
        <p:nvSpPr>
          <p:cNvPr id="2" name="Date Placeholder 1">
            <a:extLst>
              <a:ext uri="{FF2B5EF4-FFF2-40B4-BE49-F238E27FC236}">
                <a16:creationId xmlns:a16="http://schemas.microsoft.com/office/drawing/2014/main" id="{94926ECD-BCC8-4BD4-84D4-B23E42749C48}"/>
              </a:ext>
            </a:extLst>
          </p:cNvPr>
          <p:cNvSpPr>
            <a:spLocks noGrp="1"/>
          </p:cNvSpPr>
          <p:nvPr>
            <p:ph type="dt" idx="1"/>
          </p:nvPr>
        </p:nvSpPr>
        <p:spPr/>
        <p:txBody>
          <a:bodyPr/>
          <a:lstStyle/>
          <a:p>
            <a:pPr>
              <a:defRPr/>
            </a:pPr>
            <a:fld id="{201837B0-1A7A-4C42-9C47-FF9B3DFBF98A}" type="datetime1">
              <a:rPr lang="en-US" smtClean="0"/>
              <a:t>6/19/2023</a:t>
            </a:fld>
            <a:endParaRPr lang="en-GB"/>
          </a:p>
        </p:txBody>
      </p:sp>
      <p:sp>
        <p:nvSpPr>
          <p:cNvPr id="3" name="Footer Placeholder 2">
            <a:extLst>
              <a:ext uri="{FF2B5EF4-FFF2-40B4-BE49-F238E27FC236}">
                <a16:creationId xmlns:a16="http://schemas.microsoft.com/office/drawing/2014/main" id="{EEC37EE9-A9B3-4EC6-BE68-0D76CBFE0F0F}"/>
              </a:ext>
            </a:extLst>
          </p:cNvPr>
          <p:cNvSpPr>
            <a:spLocks noGrp="1"/>
          </p:cNvSpPr>
          <p:nvPr>
            <p:ph type="ftr" sz="quarter" idx="4"/>
          </p:nvPr>
        </p:nvSpPr>
        <p:spPr/>
        <p:txBody>
          <a:bodyPr/>
          <a:lstStyle/>
          <a:p>
            <a:pPr>
              <a:defRPr/>
            </a:pPr>
            <a:r>
              <a:rPr lang="en-GB"/>
              <a:t>Copyright © Helping Groups to Grow Developments  </a:t>
            </a:r>
          </a:p>
        </p:txBody>
      </p:sp>
    </p:spTree>
    <p:extLst>
      <p:ext uri="{BB962C8B-B14F-4D97-AF65-F5344CB8AC3E}">
        <p14:creationId xmlns:p14="http://schemas.microsoft.com/office/powerpoint/2010/main" val="44138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9D7EE-7DC0-8949-9FC1-6D17E9A0DB5C}" type="slidenum">
              <a:rPr lang="en-US" smtClean="0"/>
              <a:t>23</a:t>
            </a:fld>
            <a:endParaRPr lang="en-US"/>
          </a:p>
        </p:txBody>
      </p:sp>
    </p:spTree>
    <p:extLst>
      <p:ext uri="{BB962C8B-B14F-4D97-AF65-F5344CB8AC3E}">
        <p14:creationId xmlns:p14="http://schemas.microsoft.com/office/powerpoint/2010/main" val="163300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2A1704-123F-784A-B938-962E305C03EC}" type="slidenum">
              <a:rPr lang="en-GB" sz="1200"/>
              <a:pPr eaLnBrk="1" hangingPunct="1"/>
              <a:t>24</a:t>
            </a:fld>
            <a:endParaRPr lang="en-GB" sz="1200"/>
          </a:p>
        </p:txBody>
      </p:sp>
      <p:sp>
        <p:nvSpPr>
          <p:cNvPr id="54274"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Calibri" charset="0"/>
            </a:endParaRPr>
          </a:p>
        </p:txBody>
      </p:sp>
    </p:spTree>
    <p:extLst>
      <p:ext uri="{BB962C8B-B14F-4D97-AF65-F5344CB8AC3E}">
        <p14:creationId xmlns:p14="http://schemas.microsoft.com/office/powerpoint/2010/main" val="26995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9D7EE-7DC0-8949-9FC1-6D17E9A0DB5C}" type="slidenum">
              <a:rPr lang="en-US" smtClean="0"/>
              <a:t>3</a:t>
            </a:fld>
            <a:endParaRPr lang="en-US"/>
          </a:p>
        </p:txBody>
      </p:sp>
    </p:spTree>
    <p:extLst>
      <p:ext uri="{BB962C8B-B14F-4D97-AF65-F5344CB8AC3E}">
        <p14:creationId xmlns:p14="http://schemas.microsoft.com/office/powerpoint/2010/main" val="112644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9D7EE-7DC0-8949-9FC1-6D17E9A0DB5C}" type="slidenum">
              <a:rPr lang="en-US" smtClean="0"/>
              <a:t>4</a:t>
            </a:fld>
            <a:endParaRPr lang="en-US"/>
          </a:p>
        </p:txBody>
      </p:sp>
    </p:spTree>
    <p:extLst>
      <p:ext uri="{BB962C8B-B14F-4D97-AF65-F5344CB8AC3E}">
        <p14:creationId xmlns:p14="http://schemas.microsoft.com/office/powerpoint/2010/main" val="184532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9D7EE-7DC0-8949-9FC1-6D17E9A0DB5C}" type="slidenum">
              <a:rPr lang="en-US" smtClean="0"/>
              <a:t>5</a:t>
            </a:fld>
            <a:endParaRPr lang="en-US"/>
          </a:p>
        </p:txBody>
      </p:sp>
    </p:spTree>
    <p:extLst>
      <p:ext uri="{BB962C8B-B14F-4D97-AF65-F5344CB8AC3E}">
        <p14:creationId xmlns:p14="http://schemas.microsoft.com/office/powerpoint/2010/main" val="171189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x-none">
              <a:ea typeface="ＭＳ Ｐゴシック" charset="-128"/>
            </a:endParaRPr>
          </a:p>
        </p:txBody>
      </p:sp>
      <p:sp>
        <p:nvSpPr>
          <p:cNvPr id="7171"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2D4C130-9170-5645-960B-EFE9C0214D6D}" type="slidenum">
              <a:rPr lang="en-GB" altLang="x-none" sz="1200"/>
              <a:pPr/>
              <a:t>7</a:t>
            </a:fld>
            <a:endParaRPr lang="en-GB" altLang="x-none" sz="1200"/>
          </a:p>
        </p:txBody>
      </p:sp>
    </p:spTree>
    <p:extLst>
      <p:ext uri="{BB962C8B-B14F-4D97-AF65-F5344CB8AC3E}">
        <p14:creationId xmlns:p14="http://schemas.microsoft.com/office/powerpoint/2010/main" val="196867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D0FB7487-76E0-8641-9F66-F51032A33AA4}"/>
              </a:ext>
            </a:extLst>
          </p:cNvPr>
          <p:cNvSpPr>
            <a:spLocks noGrp="1" noRot="1" noChangeAspect="1" noTextEdit="1"/>
          </p:cNvSpPr>
          <p:nvPr>
            <p:ph type="sldImg"/>
          </p:nvPr>
        </p:nvSpPr>
        <p:spPr>
          <a:ln/>
        </p:spPr>
      </p:sp>
      <p:sp>
        <p:nvSpPr>
          <p:cNvPr id="7170" name="Notes Placeholder 2">
            <a:extLst>
              <a:ext uri="{FF2B5EF4-FFF2-40B4-BE49-F238E27FC236}">
                <a16:creationId xmlns:a16="http://schemas.microsoft.com/office/drawing/2014/main" id="{A32036F9-AF3D-F448-A2B2-6FBE354E978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7171" name="Slide Number Placeholder 3">
            <a:extLst>
              <a:ext uri="{FF2B5EF4-FFF2-40B4-BE49-F238E27FC236}">
                <a16:creationId xmlns:a16="http://schemas.microsoft.com/office/drawing/2014/main" id="{5AD89615-B38C-5D49-9241-39FB465F96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8BD788-5FA9-784B-8FF7-A79C6FCF98A0}" type="slidenum">
              <a:rPr lang="en-GB" altLang="en-US" sz="1200"/>
              <a:pPr/>
              <a:t>10</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763F377-8BB7-0C40-8B9D-B1E1CFD587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722485-73A7-1E48-A055-F657C7450E2B}" type="slidenum">
              <a:rPr lang="en-GB" altLang="en-US" sz="1200"/>
              <a:pPr/>
              <a:t>12</a:t>
            </a:fld>
            <a:endParaRPr lang="en-GB" altLang="en-US" sz="1200"/>
          </a:p>
        </p:txBody>
      </p:sp>
      <p:sp>
        <p:nvSpPr>
          <p:cNvPr id="35842" name="Rectangle 2">
            <a:extLst>
              <a:ext uri="{FF2B5EF4-FFF2-40B4-BE49-F238E27FC236}">
                <a16:creationId xmlns:a16="http://schemas.microsoft.com/office/drawing/2014/main" id="{E2012A3D-4E60-224B-93AA-90DFA420190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093D175-F096-DA46-833D-93461437D9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idea here is that the person runs into a block and changes direction.  The running man is fine but the block (wall) might be better represented.  Note animations work well.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9D7EE-7DC0-8949-9FC1-6D17E9A0DB5C}" type="slidenum">
              <a:rPr lang="en-US" smtClean="0"/>
              <a:t>14</a:t>
            </a:fld>
            <a:endParaRPr lang="en-US"/>
          </a:p>
        </p:txBody>
      </p:sp>
    </p:spTree>
    <p:extLst>
      <p:ext uri="{BB962C8B-B14F-4D97-AF65-F5344CB8AC3E}">
        <p14:creationId xmlns:p14="http://schemas.microsoft.com/office/powerpoint/2010/main" val="106230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9D7EE-7DC0-8949-9FC1-6D17E9A0DB5C}" type="slidenum">
              <a:rPr lang="en-US" smtClean="0"/>
              <a:t>16</a:t>
            </a:fld>
            <a:endParaRPr lang="en-US"/>
          </a:p>
        </p:txBody>
      </p:sp>
    </p:spTree>
    <p:extLst>
      <p:ext uri="{BB962C8B-B14F-4D97-AF65-F5344CB8AC3E}">
        <p14:creationId xmlns:p14="http://schemas.microsoft.com/office/powerpoint/2010/main" val="427887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3BD820E-8F64-BD4A-940E-383AB9A68271}"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5613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BD820E-8F64-BD4A-940E-383AB9A68271}"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231337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BD820E-8F64-BD4A-940E-383AB9A68271}"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122735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0 pt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565150"/>
            <a:ext cx="8328025" cy="1143000"/>
          </a:xfrm>
          <a:prstGeom prst="rect">
            <a:avLst/>
          </a:prstGeom>
        </p:spPr>
        <p:txBody>
          <a:bodyPr/>
          <a:lstStyle/>
          <a:p>
            <a:r>
              <a:rPr lang="en-GB" dirty="0"/>
              <a:t>Click to edit Master title style</a:t>
            </a:r>
            <a:endParaRPr lang="en-US" dirty="0"/>
          </a:p>
        </p:txBody>
      </p:sp>
      <p:sp>
        <p:nvSpPr>
          <p:cNvPr id="6" name="Text Placeholder 5"/>
          <p:cNvSpPr>
            <a:spLocks noGrp="1"/>
          </p:cNvSpPr>
          <p:nvPr>
            <p:ph type="body" sz="quarter" idx="11"/>
          </p:nvPr>
        </p:nvSpPr>
        <p:spPr>
          <a:xfrm>
            <a:off x="361628" y="1928813"/>
            <a:ext cx="8325172" cy="3529013"/>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a:extLst>
              <a:ext uri="{FF2B5EF4-FFF2-40B4-BE49-F238E27FC236}">
                <a16:creationId xmlns:a16="http://schemas.microsoft.com/office/drawing/2014/main" id="{E3227211-6459-5740-B30D-C3EBF536A3B0}"/>
              </a:ext>
            </a:extLst>
          </p:cNvPr>
          <p:cNvSpPr>
            <a:spLocks noGrp="1" noChangeArrowheads="1"/>
          </p:cNvSpPr>
          <p:nvPr>
            <p:ph type="sldNum" sz="quarter" idx="12"/>
          </p:nvPr>
        </p:nvSpPr>
        <p:spPr>
          <a:xfrm>
            <a:off x="6902450" y="6067425"/>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1858004-82BD-6C48-9E02-0C6ACABA1F21}" type="slidenum">
              <a:rPr lang="en-GB" altLang="en-US"/>
              <a:pPr/>
              <a:t>‹#›</a:t>
            </a:fld>
            <a:endParaRPr lang="en-GB" altLang="en-US"/>
          </a:p>
        </p:txBody>
      </p:sp>
    </p:spTree>
    <p:extLst>
      <p:ext uri="{BB962C8B-B14F-4D97-AF65-F5344CB8AC3E}">
        <p14:creationId xmlns:p14="http://schemas.microsoft.com/office/powerpoint/2010/main" val="8141133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BD820E-8F64-BD4A-940E-383AB9A68271}"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296748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BD820E-8F64-BD4A-940E-383AB9A68271}"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382058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3BD820E-8F64-BD4A-940E-383AB9A68271}"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233945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3BD820E-8F64-BD4A-940E-383AB9A68271}"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75887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3BD820E-8F64-BD4A-940E-383AB9A68271}"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305874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D820E-8F64-BD4A-940E-383AB9A68271}"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72258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BD820E-8F64-BD4A-940E-383AB9A68271}"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13691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BD820E-8F64-BD4A-940E-383AB9A68271}"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6DE97-EB73-4844-8BA6-563B321CB6D6}" type="slidenum">
              <a:rPr lang="en-US" smtClean="0"/>
              <a:t>‹#›</a:t>
            </a:fld>
            <a:endParaRPr lang="en-US"/>
          </a:p>
        </p:txBody>
      </p:sp>
    </p:spTree>
    <p:extLst>
      <p:ext uri="{BB962C8B-B14F-4D97-AF65-F5344CB8AC3E}">
        <p14:creationId xmlns:p14="http://schemas.microsoft.com/office/powerpoint/2010/main" val="2060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D820E-8F64-BD4A-940E-383AB9A68271}" type="datetimeFigureOut">
              <a:rPr lang="en-US" smtClean="0"/>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6DE97-EB73-4844-8BA6-563B321CB6D6}" type="slidenum">
              <a:rPr lang="en-US" smtClean="0"/>
              <a:t>‹#›</a:t>
            </a:fld>
            <a:endParaRPr lang="en-US"/>
          </a:p>
        </p:txBody>
      </p:sp>
    </p:spTree>
    <p:extLst>
      <p:ext uri="{BB962C8B-B14F-4D97-AF65-F5344CB8AC3E}">
        <p14:creationId xmlns:p14="http://schemas.microsoft.com/office/powerpoint/2010/main" val="1012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app.moimr.com/" TargetMode="External"/><Relationship Id="rId5" Type="http://schemas.openxmlformats.org/officeDocument/2006/relationships/hyperlink" Target="https://play.google.com/store/apps/details?id=com.moimr.com&amp;gl=GB" TargetMode="External"/><Relationship Id="rId4" Type="http://schemas.openxmlformats.org/officeDocument/2006/relationships/hyperlink" Target="https://apps.apple.com/gb/app/moving-on-app/id1616191176"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vimeo.com/175253959" TargetMode="External"/><Relationship Id="rId7" Type="http://schemas.openxmlformats.org/officeDocument/2006/relationships/hyperlink" Target="http://www.moim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brajna@moimr.com" TargetMode="External"/><Relationship Id="rId5" Type="http://schemas.openxmlformats.org/officeDocument/2006/relationships/hyperlink" Target="https://alcoholchange.org.uk/publication/a-feasibility-study-of-moving-on-in-my-recovery" TargetMode="External"/><Relationship Id="rId4" Type="http://schemas.openxmlformats.org/officeDocument/2006/relationships/hyperlink" Target="https://vimeo.com/2655789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743" y="2618469"/>
            <a:ext cx="5963445" cy="1470025"/>
          </a:xfrm>
        </p:spPr>
        <p:txBody>
          <a:bodyPr>
            <a:noAutofit/>
          </a:bodyPr>
          <a:lstStyle/>
          <a:p>
            <a:r>
              <a:rPr lang="en-US" dirty="0"/>
              <a:t> </a:t>
            </a:r>
            <a:br>
              <a:rPr lang="en-US" dirty="0"/>
            </a:br>
            <a:br>
              <a:rPr lang="en-US" dirty="0"/>
            </a:br>
            <a:r>
              <a:rPr lang="en-US" sz="2800" dirty="0"/>
              <a:t>An Approach for Services</a:t>
            </a:r>
            <a:br>
              <a:rPr lang="en-GB" dirty="0">
                <a:solidFill>
                  <a:srgbClr val="000000"/>
                </a:solidFill>
              </a:rPr>
            </a:br>
            <a:endParaRPr lang="en-US" dirty="0">
              <a:solidFill>
                <a:srgbClr val="000000"/>
              </a:solidFill>
            </a:endParaRPr>
          </a:p>
        </p:txBody>
      </p:sp>
      <p:sp>
        <p:nvSpPr>
          <p:cNvPr id="3" name="Subtitle 2"/>
          <p:cNvSpPr>
            <a:spLocks noGrp="1"/>
          </p:cNvSpPr>
          <p:nvPr>
            <p:ph type="subTitle" idx="1"/>
          </p:nvPr>
        </p:nvSpPr>
        <p:spPr>
          <a:xfrm>
            <a:off x="2289369" y="5055979"/>
            <a:ext cx="6400800" cy="1752600"/>
          </a:xfrm>
        </p:spPr>
        <p:txBody>
          <a:bodyPr>
            <a:normAutofit/>
          </a:bodyPr>
          <a:lstStyle/>
          <a:p>
            <a:pPr algn="r"/>
            <a:endParaRPr lang="en-US" sz="1800" dirty="0">
              <a:solidFill>
                <a:srgbClr val="000000"/>
              </a:solidFill>
            </a:endParaRPr>
          </a:p>
          <a:p>
            <a:pPr algn="r"/>
            <a:endParaRPr lang="en-US" sz="1800" dirty="0">
              <a:solidFill>
                <a:srgbClr val="000000"/>
              </a:solidFill>
            </a:endParaRPr>
          </a:p>
          <a:p>
            <a:pPr algn="r"/>
            <a:endParaRPr lang="en-US" sz="1800" dirty="0">
              <a:solidFill>
                <a:srgbClr val="000000"/>
              </a:solidFill>
            </a:endParaRPr>
          </a:p>
          <a:p>
            <a:pPr algn="r"/>
            <a:r>
              <a:rPr lang="en-US" sz="1800" dirty="0">
                <a:solidFill>
                  <a:srgbClr val="000000"/>
                </a:solidFill>
              </a:rPr>
              <a:t>Brajna Greenhalgh</a:t>
            </a:r>
          </a:p>
          <a:p>
            <a:pPr algn="r"/>
            <a:r>
              <a:rPr lang="en-US" sz="1800" dirty="0">
                <a:solidFill>
                  <a:srgbClr val="000000"/>
                </a:solidFill>
              </a:rPr>
              <a:t> Helping Groups to Grow Developments</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704" y="3251150"/>
            <a:ext cx="3923534" cy="4610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a:extLst>
              <a:ext uri="{FF2B5EF4-FFF2-40B4-BE49-F238E27FC236}">
                <a16:creationId xmlns:a16="http://schemas.microsoft.com/office/drawing/2014/main" id="{293D5170-CA0F-ED40-AB1F-FC4A8F07A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0"/>
            <a:ext cx="37068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60E8E92-DF1B-9043-B526-A9B10E22351C}"/>
              </a:ext>
            </a:extLst>
          </p:cNvPr>
          <p:cNvSpPr/>
          <p:nvPr/>
        </p:nvSpPr>
        <p:spPr>
          <a:xfrm>
            <a:off x="3627129" y="633343"/>
            <a:ext cx="827903" cy="3830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A3E27C-88E3-A542-8A2A-FC234FBCBF61}"/>
              </a:ext>
            </a:extLst>
          </p:cNvPr>
          <p:cNvSpPr/>
          <p:nvPr/>
        </p:nvSpPr>
        <p:spPr>
          <a:xfrm>
            <a:off x="3253019" y="580771"/>
            <a:ext cx="827903" cy="125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3F9A86D-56D1-CC45-B29F-C16EAFC55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86" y="22162"/>
            <a:ext cx="3278130" cy="950913"/>
          </a:xfrm>
          <a:prstGeom prst="rect">
            <a:avLst/>
          </a:prstGeom>
        </p:spPr>
      </p:pic>
      <p:pic>
        <p:nvPicPr>
          <p:cNvPr id="6" name="Picture 5" descr="Text, logo&#10;&#10;Description automatically generated">
            <a:extLst>
              <a:ext uri="{FF2B5EF4-FFF2-40B4-BE49-F238E27FC236}">
                <a16:creationId xmlns:a16="http://schemas.microsoft.com/office/drawing/2014/main" id="{34971B3C-94CB-4A94-A7D4-8608C1890646}"/>
              </a:ext>
            </a:extLst>
          </p:cNvPr>
          <p:cNvPicPr>
            <a:picLocks noChangeAspect="1"/>
          </p:cNvPicPr>
          <p:nvPr/>
        </p:nvPicPr>
        <p:blipFill>
          <a:blip r:embed="rId6"/>
          <a:stretch>
            <a:fillRect/>
          </a:stretch>
        </p:blipFill>
        <p:spPr>
          <a:xfrm>
            <a:off x="2913266" y="1780470"/>
            <a:ext cx="3706813" cy="1589326"/>
          </a:xfrm>
          <a:prstGeom prst="rect">
            <a:avLst/>
          </a:prstGeom>
        </p:spPr>
      </p:pic>
    </p:spTree>
    <p:extLst>
      <p:ext uri="{BB962C8B-B14F-4D97-AF65-F5344CB8AC3E}">
        <p14:creationId xmlns:p14="http://schemas.microsoft.com/office/powerpoint/2010/main" val="3882318736"/>
      </p:ext>
    </p:extLst>
  </p:cSld>
  <p:clrMapOvr>
    <a:masterClrMapping/>
  </p:clrMapOvr>
  <mc:AlternateContent xmlns:mc="http://schemas.openxmlformats.org/markup-compatibility/2006" xmlns:p14="http://schemas.microsoft.com/office/powerpoint/2010/main">
    <mc:Choice Requires="p14">
      <p:transition spd="slow" p14:dur="2000" advTm="42879"/>
    </mc:Choice>
    <mc:Fallback xmlns="">
      <p:transition xmlns:p14="http://schemas.microsoft.com/office/powerpoint/2010/main" spd="slow" advTm="428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9">
            <a:extLst>
              <a:ext uri="{FF2B5EF4-FFF2-40B4-BE49-F238E27FC236}">
                <a16:creationId xmlns:a16="http://schemas.microsoft.com/office/drawing/2014/main" id="{4F7CEAC6-2DCA-2449-ABBB-9A00D467FA36}"/>
              </a:ext>
            </a:extLst>
          </p:cNvPr>
          <p:cNvSpPr>
            <a:spLocks noChangeArrowheads="1"/>
          </p:cNvSpPr>
          <p:nvPr/>
        </p:nvSpPr>
        <p:spPr bwMode="auto">
          <a:xfrm>
            <a:off x="0" y="4392613"/>
            <a:ext cx="9158288" cy="2492375"/>
          </a:xfrm>
          <a:prstGeom prst="rect">
            <a:avLst/>
          </a:prstGeom>
          <a:solidFill>
            <a:srgbClr val="1B8C65"/>
          </a:solidFill>
          <a:ln>
            <a:noFill/>
          </a:ln>
        </p:spPr>
        <p:txBody>
          <a:bodyPr/>
          <a:lstStyle/>
          <a:p>
            <a:pPr>
              <a:defRPr/>
            </a:pPr>
            <a:endParaRPr lang="en-US">
              <a:solidFill>
                <a:srgbClr val="27B2A3"/>
              </a:solidFill>
              <a:latin typeface="Arial" charset="0"/>
              <a:ea typeface="ＭＳ Ｐゴシック" charset="0"/>
              <a:cs typeface="ＭＳ Ｐゴシック" charset="0"/>
            </a:endParaRPr>
          </a:p>
        </p:txBody>
      </p:sp>
      <p:pic>
        <p:nvPicPr>
          <p:cNvPr id="6147" name="Picture 15">
            <a:extLst>
              <a:ext uri="{FF2B5EF4-FFF2-40B4-BE49-F238E27FC236}">
                <a16:creationId xmlns:a16="http://schemas.microsoft.com/office/drawing/2014/main" id="{525C90BB-CA77-224B-9A8E-00AAC06C5B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765175"/>
            <a:ext cx="72818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1">
            <a:extLst>
              <a:ext uri="{FF2B5EF4-FFF2-40B4-BE49-F238E27FC236}">
                <a16:creationId xmlns:a16="http://schemas.microsoft.com/office/drawing/2014/main" id="{8FF905BF-3888-9D4E-9ED2-8B2C4BB0B53C}"/>
              </a:ext>
            </a:extLst>
          </p:cNvPr>
          <p:cNvGrpSpPr>
            <a:grpSpLocks/>
          </p:cNvGrpSpPr>
          <p:nvPr/>
        </p:nvGrpSpPr>
        <p:grpSpPr bwMode="auto">
          <a:xfrm>
            <a:off x="4859338" y="3208338"/>
            <a:ext cx="3673475" cy="3749675"/>
            <a:chOff x="4859338" y="3208338"/>
            <a:chExt cx="3673475" cy="3749675"/>
          </a:xfrm>
        </p:grpSpPr>
        <p:sp>
          <p:nvSpPr>
            <p:cNvPr id="6151" name="TextBox 13">
              <a:extLst>
                <a:ext uri="{FF2B5EF4-FFF2-40B4-BE49-F238E27FC236}">
                  <a16:creationId xmlns:a16="http://schemas.microsoft.com/office/drawing/2014/main" id="{8BB197B0-104C-6E45-B4E0-3A900DE5617A}"/>
                </a:ext>
              </a:extLst>
            </p:cNvPr>
            <p:cNvSpPr txBox="1">
              <a:spLocks noChangeArrowheads="1"/>
            </p:cNvSpPr>
            <p:nvPr/>
          </p:nvSpPr>
          <p:spPr bwMode="auto">
            <a:xfrm>
              <a:off x="4932363" y="3208338"/>
              <a:ext cx="3600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000"/>
                <a:t>PATHWAYS </a:t>
              </a:r>
              <a:br>
                <a:rPr lang="en-US" altLang="en-US" sz="3000"/>
              </a:br>
              <a:r>
                <a:rPr lang="en-US" altLang="en-US" sz="3000"/>
                <a:t>TO RECOVERY</a:t>
              </a:r>
            </a:p>
          </p:txBody>
        </p:sp>
        <p:sp>
          <p:nvSpPr>
            <p:cNvPr id="6152" name="TextBox 15">
              <a:extLst>
                <a:ext uri="{FF2B5EF4-FFF2-40B4-BE49-F238E27FC236}">
                  <a16:creationId xmlns:a16="http://schemas.microsoft.com/office/drawing/2014/main" id="{D6939FFC-D5FB-8B49-A851-3050F7853E18}"/>
                </a:ext>
              </a:extLst>
            </p:cNvPr>
            <p:cNvSpPr txBox="1">
              <a:spLocks noChangeArrowheads="1"/>
            </p:cNvSpPr>
            <p:nvPr/>
          </p:nvSpPr>
          <p:spPr bwMode="auto">
            <a:xfrm>
              <a:off x="4892675" y="4730750"/>
              <a:ext cx="36004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ja-JP" sz="1600" b="1" baseline="30000"/>
                <a:t>“Sometimes the smallest step in the right direction </a:t>
              </a:r>
              <a:br>
                <a:rPr lang="en-GB" altLang="ja-JP" sz="1600" b="1" baseline="30000"/>
              </a:br>
              <a:r>
                <a:rPr lang="en-GB" altLang="ja-JP" sz="1600" b="1" baseline="30000"/>
                <a:t>ends up being the biggest step of your life. </a:t>
              </a:r>
              <a:br>
                <a:rPr lang="en-GB" altLang="ja-JP" sz="1600" b="1" baseline="30000"/>
              </a:br>
              <a:r>
                <a:rPr lang="en-GB" altLang="ja-JP" sz="1600" b="1" baseline="30000"/>
                <a:t>Tip toe if you must but take that step.</a:t>
              </a:r>
              <a:r>
                <a:rPr lang="ja-JP" altLang="en-GB" sz="1600" b="1" baseline="30000"/>
                <a:t>”</a:t>
              </a:r>
              <a:endParaRPr lang="en-GB" altLang="ja-JP" sz="1600" b="1" baseline="30000"/>
            </a:p>
            <a:p>
              <a:pPr algn="r"/>
              <a:r>
                <a:rPr lang="en-US" altLang="en-US" sz="1600" baseline="30000"/>
                <a:t> 					                  - </a:t>
              </a:r>
              <a:r>
                <a:rPr lang="en-US" altLang="en-US" sz="1600" b="1" baseline="30000"/>
                <a:t>Anonymous</a:t>
              </a:r>
            </a:p>
          </p:txBody>
        </p:sp>
        <p:sp>
          <p:nvSpPr>
            <p:cNvPr id="6153" name="Rectangle 17">
              <a:extLst>
                <a:ext uri="{FF2B5EF4-FFF2-40B4-BE49-F238E27FC236}">
                  <a16:creationId xmlns:a16="http://schemas.microsoft.com/office/drawing/2014/main" id="{DA0C7C0B-51DA-7C42-AAD0-49023A1FBE9B}"/>
                </a:ext>
              </a:extLst>
            </p:cNvPr>
            <p:cNvSpPr>
              <a:spLocks noChangeArrowheads="1"/>
            </p:cNvSpPr>
            <p:nvPr/>
          </p:nvSpPr>
          <p:spPr bwMode="auto">
            <a:xfrm>
              <a:off x="5180013" y="4392613"/>
              <a:ext cx="3241675" cy="714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chemeClr val="tx2"/>
                </a:solidFill>
              </a:endParaRPr>
            </a:p>
          </p:txBody>
        </p:sp>
        <p:sp>
          <p:nvSpPr>
            <p:cNvPr id="6154" name="TextBox 15">
              <a:extLst>
                <a:ext uri="{FF2B5EF4-FFF2-40B4-BE49-F238E27FC236}">
                  <a16:creationId xmlns:a16="http://schemas.microsoft.com/office/drawing/2014/main" id="{74B1491B-24E4-E84B-AF6C-C94A9DC472FB}"/>
                </a:ext>
              </a:extLst>
            </p:cNvPr>
            <p:cNvSpPr txBox="1">
              <a:spLocks noChangeArrowheads="1"/>
            </p:cNvSpPr>
            <p:nvPr/>
          </p:nvSpPr>
          <p:spPr bwMode="auto">
            <a:xfrm>
              <a:off x="4859338" y="6237288"/>
              <a:ext cx="360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dirty="0"/>
                <a:t>Copyright © Helping Groups to Grow Development</a:t>
              </a:r>
              <a:r>
                <a:rPr lang="en-US" altLang="en-US" sz="900" baseline="30000" dirty="0"/>
                <a:t> </a:t>
              </a:r>
              <a:r>
                <a:rPr lang="en-US" altLang="en-US" sz="900" dirty="0"/>
                <a:t> </a:t>
              </a:r>
            </a:p>
            <a:p>
              <a:pPr algn="r"/>
              <a:endParaRPr lang="en-US" altLang="en-US" sz="1600" b="1" baseline="30000" dirty="0"/>
            </a:p>
            <a:p>
              <a:pPr algn="r"/>
              <a:endParaRPr lang="en-US" altLang="en-US" sz="1600" b="1" baseline="30000" dirty="0"/>
            </a:p>
          </p:txBody>
        </p:sp>
        <p:sp>
          <p:nvSpPr>
            <p:cNvPr id="6155" name="TextBox 15">
              <a:extLst>
                <a:ext uri="{FF2B5EF4-FFF2-40B4-BE49-F238E27FC236}">
                  <a16:creationId xmlns:a16="http://schemas.microsoft.com/office/drawing/2014/main" id="{A9350D91-0FBB-BF41-924A-0DBF2F7F6BF2}"/>
                </a:ext>
              </a:extLst>
            </p:cNvPr>
            <p:cNvSpPr txBox="1">
              <a:spLocks noChangeArrowheads="1"/>
            </p:cNvSpPr>
            <p:nvPr/>
          </p:nvSpPr>
          <p:spPr bwMode="auto">
            <a:xfrm>
              <a:off x="4859338" y="6397625"/>
              <a:ext cx="36004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a:t>Illustrations © by Roger Mason 2017</a:t>
              </a:r>
            </a:p>
            <a:p>
              <a:pPr algn="r"/>
              <a:endParaRPr lang="en-US" altLang="en-US" sz="1600" b="1" baseline="30000"/>
            </a:p>
            <a:p>
              <a:pPr algn="r"/>
              <a:endParaRPr lang="en-US" altLang="en-US" sz="1600" b="1" baseline="30000"/>
            </a:p>
          </p:txBody>
        </p:sp>
      </p:grpSp>
      <p:pic>
        <p:nvPicPr>
          <p:cNvPr id="15370" name="Picture 2">
            <a:extLst>
              <a:ext uri="{FF2B5EF4-FFF2-40B4-BE49-F238E27FC236}">
                <a16:creationId xmlns:a16="http://schemas.microsoft.com/office/drawing/2014/main" id="{3475FD7F-10A3-934C-8F3E-1B5802F325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25" y="2058988"/>
            <a:ext cx="14954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E154666-81D9-47CC-9273-664F7655F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895" y="285140"/>
            <a:ext cx="5093060" cy="1476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264C-9489-8E48-A452-10580BA76E69}"/>
              </a:ext>
            </a:extLst>
          </p:cNvPr>
          <p:cNvSpPr>
            <a:spLocks noGrp="1"/>
          </p:cNvSpPr>
          <p:nvPr>
            <p:ph type="title"/>
          </p:nvPr>
        </p:nvSpPr>
        <p:spPr>
          <a:xfrm>
            <a:off x="457200" y="1112004"/>
            <a:ext cx="8229600" cy="1143000"/>
          </a:xfrm>
        </p:spPr>
        <p:txBody>
          <a:bodyPr>
            <a:normAutofit/>
          </a:bodyPr>
          <a:lstStyle/>
          <a:p>
            <a:r>
              <a:rPr lang="en-GB" dirty="0"/>
              <a:t>How does P2R work?</a:t>
            </a:r>
            <a:endParaRPr lang="en-US" dirty="0"/>
          </a:p>
        </p:txBody>
      </p:sp>
      <p:sp>
        <p:nvSpPr>
          <p:cNvPr id="3" name="Content Placeholder 2">
            <a:extLst>
              <a:ext uri="{FF2B5EF4-FFF2-40B4-BE49-F238E27FC236}">
                <a16:creationId xmlns:a16="http://schemas.microsoft.com/office/drawing/2014/main" id="{F2118F36-FFD4-2542-8EB7-380A13BEC6BD}"/>
              </a:ext>
            </a:extLst>
          </p:cNvPr>
          <p:cNvSpPr>
            <a:spLocks noGrp="1"/>
          </p:cNvSpPr>
          <p:nvPr>
            <p:ph idx="1"/>
          </p:nvPr>
        </p:nvSpPr>
        <p:spPr>
          <a:xfrm>
            <a:off x="355436" y="2323325"/>
            <a:ext cx="8433128" cy="3988930"/>
          </a:xfrm>
        </p:spPr>
        <p:txBody>
          <a:bodyPr>
            <a:normAutofit fontScale="77500" lnSpcReduction="20000"/>
          </a:bodyPr>
          <a:lstStyle/>
          <a:p>
            <a:pPr marL="0" indent="0">
              <a:buNone/>
            </a:pPr>
            <a:r>
              <a:rPr lang="en-GB" sz="2300" b="1" i="0" dirty="0">
                <a:solidFill>
                  <a:srgbClr val="1D2228"/>
                </a:solidFill>
                <a:effectLst/>
                <a:latin typeface="Helvetica Neue"/>
              </a:rPr>
              <a:t>Pathways to Recovery (P2R):</a:t>
            </a:r>
            <a:r>
              <a:rPr lang="en-GB" sz="2300" b="0" i="0" dirty="0">
                <a:solidFill>
                  <a:srgbClr val="1D2228"/>
                </a:solidFill>
                <a:effectLst/>
                <a:latin typeface="Helvetica Neue"/>
              </a:rPr>
              <a:t> a twelve session programme based on ACT and aimed at those who wish to change but struggle to achieve it.</a:t>
            </a:r>
          </a:p>
          <a:p>
            <a:pPr marL="0" indent="0">
              <a:buNone/>
            </a:pPr>
            <a:endParaRPr lang="en-GB" sz="2100" b="0" i="0" dirty="0">
              <a:solidFill>
                <a:srgbClr val="1D2228"/>
              </a:solidFill>
              <a:effectLst/>
              <a:latin typeface="Helvetica Neue"/>
            </a:endParaRPr>
          </a:p>
          <a:p>
            <a:pPr marL="214313" indent="-214313">
              <a:buFont typeface="Arial" panose="020B0604020202020204" pitchFamily="34" charset="0"/>
              <a:buChar char="•"/>
            </a:pPr>
            <a:r>
              <a:rPr lang="en-GB" sz="2300" dirty="0"/>
              <a:t>Connecting to values and gaining some momentum with the weekly challenge</a:t>
            </a:r>
          </a:p>
          <a:p>
            <a:pPr marL="214313" indent="-214313">
              <a:buFont typeface="Arial" panose="020B0604020202020204" pitchFamily="34" charset="0"/>
              <a:buChar char="•"/>
            </a:pPr>
            <a:r>
              <a:rPr lang="en-US" sz="2400" dirty="0"/>
              <a:t>We are attempting to create psychological flexibility: </a:t>
            </a:r>
            <a:r>
              <a:rPr lang="en-US" sz="2400" dirty="0">
                <a:solidFill>
                  <a:srgbClr val="FF0000"/>
                </a:solidFill>
              </a:rPr>
              <a:t>“Leaning In” &amp;</a:t>
            </a:r>
            <a:r>
              <a:rPr lang="en-US" sz="2400" dirty="0"/>
              <a:t> </a:t>
            </a:r>
            <a:r>
              <a:rPr lang="en-US" sz="2400" dirty="0">
                <a:solidFill>
                  <a:srgbClr val="FF0000"/>
                </a:solidFill>
              </a:rPr>
              <a:t>“Letting Go”;</a:t>
            </a:r>
          </a:p>
          <a:p>
            <a:pPr marL="214313" indent="-214313">
              <a:buFont typeface="Arial" panose="020B0604020202020204" pitchFamily="34" charset="0"/>
              <a:buChar char="•"/>
            </a:pPr>
            <a:r>
              <a:rPr lang="en-GB" sz="2300" dirty="0"/>
              <a:t>Defusion from thoughts and feelings: letting go</a:t>
            </a:r>
          </a:p>
          <a:p>
            <a:pPr marL="214313" indent="-214313">
              <a:buFont typeface="Arial" panose="020B0604020202020204" pitchFamily="34" charset="0"/>
              <a:buChar char="•"/>
            </a:pPr>
            <a:r>
              <a:rPr lang="en-GB" sz="2300" dirty="0"/>
              <a:t>Developing curiosity to experiences:  leaning in</a:t>
            </a:r>
          </a:p>
          <a:p>
            <a:pPr marL="214313" indent="-214313">
              <a:buFont typeface="Arial" panose="020B0604020202020204" pitchFamily="34" charset="0"/>
              <a:buChar char="•"/>
            </a:pPr>
            <a:r>
              <a:rPr lang="en-US" sz="2300" dirty="0"/>
              <a:t>A shared journey</a:t>
            </a:r>
          </a:p>
          <a:p>
            <a:pPr marL="0" indent="0">
              <a:buNone/>
            </a:pPr>
            <a:endParaRPr lang="en-US" sz="1900" dirty="0"/>
          </a:p>
          <a:p>
            <a:pPr marL="1168400" indent="-449263">
              <a:spcBef>
                <a:spcPts val="720"/>
              </a:spcBef>
              <a:spcAft>
                <a:spcPts val="1200"/>
              </a:spcAft>
              <a:buFont typeface="Wingdings" panose="05000000000000000000" pitchFamily="2" charset="2"/>
              <a:buChar char="Ø"/>
            </a:pPr>
            <a:r>
              <a:rPr lang="en-US" sz="2300" dirty="0"/>
              <a:t>Each session has a “check in”, which fosters engagement and a sense of a shared journey; it also an opportunity to practice skills like leaning in to vulnerability;</a:t>
            </a:r>
          </a:p>
          <a:p>
            <a:pPr marL="1168400" indent="-449263">
              <a:spcBef>
                <a:spcPts val="720"/>
              </a:spcBef>
              <a:spcAft>
                <a:spcPts val="1200"/>
              </a:spcAft>
              <a:buFont typeface="Wingdings" panose="05000000000000000000" pitchFamily="2" charset="2"/>
              <a:buChar char="Ø"/>
            </a:pPr>
            <a:r>
              <a:rPr lang="en-US" sz="2300" dirty="0"/>
              <a:t>Each session has a weekly challenge, which encourages commitment and action towards values.</a:t>
            </a:r>
          </a:p>
          <a:p>
            <a:pPr marL="214313" indent="-214313">
              <a:buFont typeface="Arial" panose="020B0604020202020204" pitchFamily="34" charset="0"/>
              <a:buChar char="•"/>
            </a:pPr>
            <a:endParaRPr lang="en-US" sz="1900" dirty="0"/>
          </a:p>
        </p:txBody>
      </p:sp>
      <p:pic>
        <p:nvPicPr>
          <p:cNvPr id="4" name="Picture 3">
            <a:extLst>
              <a:ext uri="{FF2B5EF4-FFF2-40B4-BE49-F238E27FC236}">
                <a16:creationId xmlns:a16="http://schemas.microsoft.com/office/drawing/2014/main" id="{7676DB2A-2EE6-469F-B735-E8A2D6B3C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05" y="279985"/>
            <a:ext cx="2507556" cy="727190"/>
          </a:xfrm>
          <a:prstGeom prst="rect">
            <a:avLst/>
          </a:prstGeom>
        </p:spPr>
      </p:pic>
      <p:pic>
        <p:nvPicPr>
          <p:cNvPr id="6" name="Picture 5" descr="Text&#10;&#10;Description automatically generated">
            <a:extLst>
              <a:ext uri="{FF2B5EF4-FFF2-40B4-BE49-F238E27FC236}">
                <a16:creationId xmlns:a16="http://schemas.microsoft.com/office/drawing/2014/main" id="{6220194B-83C9-4283-91BE-04A735973A97}"/>
              </a:ext>
            </a:extLst>
          </p:cNvPr>
          <p:cNvPicPr>
            <a:picLocks noChangeAspect="1"/>
          </p:cNvPicPr>
          <p:nvPr/>
        </p:nvPicPr>
        <p:blipFill>
          <a:blip r:embed="rId3"/>
          <a:stretch>
            <a:fillRect/>
          </a:stretch>
        </p:blipFill>
        <p:spPr>
          <a:xfrm>
            <a:off x="6472925" y="210525"/>
            <a:ext cx="2384227" cy="727190"/>
          </a:xfrm>
          <a:prstGeom prst="rect">
            <a:avLst/>
          </a:prstGeom>
        </p:spPr>
      </p:pic>
    </p:spTree>
    <p:extLst>
      <p:ext uri="{BB962C8B-B14F-4D97-AF65-F5344CB8AC3E}">
        <p14:creationId xmlns:p14="http://schemas.microsoft.com/office/powerpoint/2010/main" val="20748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a:extLst>
              <a:ext uri="{FF2B5EF4-FFF2-40B4-BE49-F238E27FC236}">
                <a16:creationId xmlns:a16="http://schemas.microsoft.com/office/drawing/2014/main" id="{089023CF-53E1-9A4D-9B9E-341A86A2823F}"/>
              </a:ext>
            </a:extLst>
          </p:cNvPr>
          <p:cNvSpPr>
            <a:spLocks noChangeArrowheads="1"/>
          </p:cNvSpPr>
          <p:nvPr/>
        </p:nvSpPr>
        <p:spPr bwMode="auto">
          <a:xfrm>
            <a:off x="0" y="5446059"/>
            <a:ext cx="9158288" cy="1438929"/>
          </a:xfrm>
          <a:prstGeom prst="rect">
            <a:avLst/>
          </a:prstGeom>
          <a:solidFill>
            <a:srgbClr val="1B8C65"/>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cs typeface="Arial" panose="020B0604020202020204" pitchFamily="34" charset="0"/>
            </a:endParaRPr>
          </a:p>
        </p:txBody>
      </p:sp>
      <p:sp>
        <p:nvSpPr>
          <p:cNvPr id="34818" name="Text Box 3">
            <a:extLst>
              <a:ext uri="{FF2B5EF4-FFF2-40B4-BE49-F238E27FC236}">
                <a16:creationId xmlns:a16="http://schemas.microsoft.com/office/drawing/2014/main" id="{D8CB0D1E-6514-C447-8690-C1DEACD919C7}"/>
              </a:ext>
            </a:extLst>
          </p:cNvPr>
          <p:cNvSpPr txBox="1">
            <a:spLocks noChangeArrowheads="1"/>
          </p:cNvSpPr>
          <p:nvPr/>
        </p:nvSpPr>
        <p:spPr bwMode="auto">
          <a:xfrm>
            <a:off x="384175" y="401638"/>
            <a:ext cx="58007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3200" b="1">
                <a:cs typeface="Arial" panose="020B0604020202020204" pitchFamily="34" charset="0"/>
              </a:rPr>
              <a:t>REFUSING LIFE AS IT IS…</a:t>
            </a:r>
          </a:p>
        </p:txBody>
      </p:sp>
      <p:sp>
        <p:nvSpPr>
          <p:cNvPr id="2" name="Text Box 4">
            <a:extLst>
              <a:ext uri="{FF2B5EF4-FFF2-40B4-BE49-F238E27FC236}">
                <a16:creationId xmlns:a16="http://schemas.microsoft.com/office/drawing/2014/main" id="{5A25E6AA-A8D5-344D-8E97-76DCEF276075}"/>
              </a:ext>
            </a:extLst>
          </p:cNvPr>
          <p:cNvSpPr txBox="1">
            <a:spLocks noChangeArrowheads="1"/>
          </p:cNvSpPr>
          <p:nvPr/>
        </p:nvSpPr>
        <p:spPr bwMode="auto">
          <a:xfrm>
            <a:off x="395288" y="1182688"/>
            <a:ext cx="8580437"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GB" altLang="x-none" b="1" dirty="0">
                <a:ea typeface="Arial" charset="0"/>
                <a:cs typeface="Arial" charset="0"/>
              </a:rPr>
              <a:t>When we spend our time so focused on moving away from thoughts it has a negative consequence on the other areas of our life. We get in the habit of moving away.</a:t>
            </a:r>
          </a:p>
        </p:txBody>
      </p:sp>
      <p:sp>
        <p:nvSpPr>
          <p:cNvPr id="35843" name="Text Box 5">
            <a:extLst>
              <a:ext uri="{FF2B5EF4-FFF2-40B4-BE49-F238E27FC236}">
                <a16:creationId xmlns:a16="http://schemas.microsoft.com/office/drawing/2014/main" id="{19904C1E-F38A-CA4D-B3CD-8218B97C5958}"/>
              </a:ext>
            </a:extLst>
          </p:cNvPr>
          <p:cNvSpPr txBox="1">
            <a:spLocks noChangeArrowheads="1"/>
          </p:cNvSpPr>
          <p:nvPr/>
        </p:nvSpPr>
        <p:spPr bwMode="auto">
          <a:xfrm>
            <a:off x="384175" y="2636838"/>
            <a:ext cx="4752975" cy="19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ct val="50000"/>
              </a:spcAft>
            </a:pPr>
            <a:r>
              <a:rPr lang="en-GB" altLang="en-US" b="1" dirty="0">
                <a:cs typeface="Arial" panose="020B0604020202020204" pitchFamily="34" charset="0"/>
              </a:rPr>
              <a:t>So when we do pluck up the courage to begin moving toward what matters to us we hit up against fears or distress…</a:t>
            </a:r>
          </a:p>
        </p:txBody>
      </p:sp>
      <p:sp>
        <p:nvSpPr>
          <p:cNvPr id="101383" name="Text Box 7">
            <a:extLst>
              <a:ext uri="{FF2B5EF4-FFF2-40B4-BE49-F238E27FC236}">
                <a16:creationId xmlns:a16="http://schemas.microsoft.com/office/drawing/2014/main" id="{C92E8960-642B-EE44-BA49-B463258F35B4}"/>
              </a:ext>
            </a:extLst>
          </p:cNvPr>
          <p:cNvSpPr txBox="1">
            <a:spLocks noChangeArrowheads="1"/>
          </p:cNvSpPr>
          <p:nvPr/>
        </p:nvSpPr>
        <p:spPr bwMode="auto">
          <a:xfrm>
            <a:off x="5003800" y="2649538"/>
            <a:ext cx="3097213" cy="157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ct val="50000"/>
              </a:spcAft>
            </a:pPr>
            <a:r>
              <a:rPr lang="en-GB" altLang="en-US" b="1" dirty="0">
                <a:cs typeface="Arial" panose="020B0604020202020204" pitchFamily="34" charset="0"/>
              </a:rPr>
              <a:t>We see what we have to lose…and then we move away…</a:t>
            </a:r>
          </a:p>
        </p:txBody>
      </p:sp>
      <p:pic>
        <p:nvPicPr>
          <p:cNvPr id="34822" name="Picture 3">
            <a:extLst>
              <a:ext uri="{FF2B5EF4-FFF2-40B4-BE49-F238E27FC236}">
                <a16:creationId xmlns:a16="http://schemas.microsoft.com/office/drawing/2014/main" id="{A0A47D4E-44F2-A447-96A3-30329F174E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1438" y="3398838"/>
            <a:ext cx="25685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FACD7632-2944-504F-A735-9C0F72A11A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4948238"/>
            <a:ext cx="1747838"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a:extLst>
              <a:ext uri="{FF2B5EF4-FFF2-40B4-BE49-F238E27FC236}">
                <a16:creationId xmlns:a16="http://schemas.microsoft.com/office/drawing/2014/main" id="{69E0737F-600C-E142-8626-6711666CDB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833938"/>
            <a:ext cx="2111375"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8.33333E-6 -1.85185E-6 C 0.01442 -0.00139 0.029 -0.00069 0.04306 -0.0037 C 0.05435 -0.00625 0.054 -0.00648 0.06806 -0.00741 C 0.08021 -0.00833 0.09202 -0.00879 0.10417 -0.00926 L 0.17344 -0.01296 L 0.27362 -0.01481 L 0.29584 -0.01666 C 0.32501 -0.01991 0.29358 -0.01713 0.31806 -0.02037 C 0.32396 -0.02129 0.33004 -0.02176 0.33612 -0.02222 L 0.35139 -0.02407 L 0.35834 -0.02592 C 0.36251 -0.02731 0.3665 -0.0287 0.37084 -0.02963 C 0.37726 -0.03125 0.38369 -0.03171 0.39028 -0.03333 C 0.42883 -0.04328 0.37153 -0.03171 0.40973 -0.03889 C 0.41251 -0.04028 0.41511 -0.04166 0.41806 -0.04259 C 0.42813 -0.04606 0.42848 -0.04305 0.44028 -0.04815 C 0.44306 -0.04953 0.44567 -0.05116 0.44862 -0.05185 C 0.45174 -0.05301 0.45504 -0.05324 0.45834 -0.0537 C 0.46112 -0.0544 0.46389 -0.05509 0.46667 -0.05555 C 0.47883 -0.06389 0.46407 -0.05509 0.48195 -0.06111 C 0.50348 -0.06875 0.49185 -0.06713 0.50834 -0.07222 C 0.51285 -0.07384 0.51754 -0.07477 0.52223 -0.07592 C 0.52448 -0.07662 0.52692 -0.07662 0.52917 -0.07778 C 0.53577 -0.08148 0.53716 -0.08241 0.54445 -0.08518 C 0.54619 -0.08611 0.5481 -0.08634 0.55001 -0.08703 C 0.55469 -0.08935 0.55938 -0.09166 0.56389 -0.09444 C 0.56563 -0.09583 0.56737 -0.09722 0.56945 -0.09815 C 0.57205 -0.09977 0.57501 -0.10069 0.57778 -0.10185 C 0.58004 -0.10301 0.5823 -0.10463 0.58473 -0.10555 C 0.59011 -0.10833 0.59584 -0.11065 0.60139 -0.11296 C 0.60417 -0.11435 0.60695 -0.11504 0.60973 -0.11666 C 0.61251 -0.11852 0.61511 -0.12083 0.61806 -0.12222 C 0.6224 -0.12477 0.62587 -0.12407 0.63039 -0.12592 C 0.65452 -0.1368 0.6356 -0.13102 0.65139 -0.13518 C 0.66285 -0.14305 0.65035 -0.13541 0.66389 -0.14074 C 0.66615 -0.1419 0.66841 -0.14352 0.67084 -0.14444 C 0.67258 -0.14537 0.67448 -0.1456 0.67639 -0.14629 C 0.67917 -0.14745 0.68178 -0.14907 0.68473 -0.15 L 0.70139 -0.15555 C 0.70313 -0.15625 0.70504 -0.15671 0.70695 -0.15741 C 0.70817 -0.1581 0.7191 -0.16227 0.72223 -0.16296 C 0.72535 -0.16389 0.72865 -0.16435 0.73195 -0.16481 C 0.73334 -0.16551 0.73455 -0.16643 0.73612 -0.16666 C 0.74063 -0.16828 0.74532 -0.16921 0.75001 -0.17037 L 0.75695 -0.17222 C 0.75921 -0.17291 0.76146 -0.17361 0.76389 -0.17407 C 0.76806 -0.17546 0.77205 -0.17685 0.77639 -0.17778 C 0.78039 -0.1787 0.78473 -0.17916 0.78889 -0.17963 C 0.80192 -0.18403 0.78629 -0.1794 0.81112 -0.18333 C 0.81285 -0.18379 0.81476 -0.18495 0.81667 -0.18518 C 0.82171 -0.18611 0.82674 -0.18657 0.83195 -0.18703 C 0.84723 -0.18912 0.86251 -0.19213 0.87778 -0.19444 L 0.88889 -0.19629 L 0.91528 -0.2 C 0.92587 -0.20486 0.91494 -0.20046 0.93751 -0.2037 C 0.94671 -0.20509 0.94167 -0.20532 0.94862 -0.20741 C 0.95087 -0.20833 0.95313 -0.20856 0.95556 -0.20926 C 0.95921 -0.21041 0.96667 -0.21296 0.96667 -0.21296 " pathEditMode="relative" ptsTypes="AAAAAAAAAAAAAAAAAAAAAAAAAAAAAAAAAAAAAAAAAAAAAAAAAAAAAAAAAA">
                                      <p:cBhvr>
                                        <p:cTn id="11" dur="2000" fill="hold"/>
                                        <p:tgtEl>
                                          <p:spTgt spid="3"/>
                                        </p:tgtEl>
                                        <p:attrNameLst>
                                          <p:attrName>ppt_x</p:attrName>
                                          <p:attrName>ppt_y</p:attrName>
                                        </p:attrNameLst>
                                      </p:cBhvr>
                                    </p:animMotion>
                                  </p:childTnLst>
                                  <p:subTnLst>
                                    <p:set>
                                      <p:cBhvr override="childStyle">
                                        <p:cTn dur="1" fill="hold" display="0" masterRel="sameClick" afterEffect="1">
                                          <p:stCondLst>
                                            <p:cond evt="end" delay="0">
                                              <p:tn val="10"/>
                                            </p:cond>
                                          </p:stCondLst>
                                        </p:cTn>
                                        <p:tgtEl>
                                          <p:spTgt spid="3"/>
                                        </p:tgtEl>
                                        <p:attrNameLst>
                                          <p:attrName>style.visibility</p:attrName>
                                        </p:attrNameLst>
                                      </p:cBhvr>
                                      <p:to>
                                        <p:strVal val="hidden"/>
                                      </p:to>
                                    </p:set>
                                  </p:sub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1383"/>
                                        </p:tgtEl>
                                        <p:attrNameLst>
                                          <p:attrName>style.visibility</p:attrName>
                                        </p:attrNameLst>
                                      </p:cBhvr>
                                      <p:to>
                                        <p:strVal val="visible"/>
                                      </p:to>
                                    </p:set>
                                    <p:animEffect transition="in" filter="fade">
                                      <p:cBhvr>
                                        <p:cTn id="15" dur="500"/>
                                        <p:tgtEl>
                                          <p:spTgt spid="1013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35847"/>
                                        </p:tgtEl>
                                        <p:attrNameLst>
                                          <p:attrName>style.visibility</p:attrName>
                                        </p:attrNameLst>
                                      </p:cBhvr>
                                      <p:to>
                                        <p:strVal val="visible"/>
                                      </p:to>
                                    </p:set>
                                    <p:anim calcmode="lin" valueType="num">
                                      <p:cBhvr additive="base">
                                        <p:cTn id="20" dur="2000" fill="hold"/>
                                        <p:tgtEl>
                                          <p:spTgt spid="35847"/>
                                        </p:tgtEl>
                                        <p:attrNameLst>
                                          <p:attrName>ppt_x</p:attrName>
                                        </p:attrNameLst>
                                      </p:cBhvr>
                                      <p:tavLst>
                                        <p:tav tm="0">
                                          <p:val>
                                            <p:strVal val="1+#ppt_w/2"/>
                                          </p:val>
                                        </p:tav>
                                        <p:tav tm="100000">
                                          <p:val>
                                            <p:strVal val="#ppt_x"/>
                                          </p:val>
                                        </p:tav>
                                      </p:tavLst>
                                    </p:anim>
                                    <p:anim calcmode="lin" valueType="num">
                                      <p:cBhvr additive="base">
                                        <p:cTn id="21" dur="2000" fill="hold"/>
                                        <p:tgtEl>
                                          <p:spTgt spid="35847"/>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8"/>
                                            </p:cond>
                                          </p:stCondLst>
                                        </p:cTn>
                                        <p:tgtEl>
                                          <p:spTgt spid="358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1013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301B4C-B46E-754C-B7D9-8DC49FD639C0}"/>
              </a:ext>
            </a:extLst>
          </p:cNvPr>
          <p:cNvSpPr/>
          <p:nvPr/>
        </p:nvSpPr>
        <p:spPr bwMode="auto">
          <a:xfrm>
            <a:off x="0" y="4392613"/>
            <a:ext cx="9158288" cy="2492375"/>
          </a:xfrm>
          <a:prstGeom prst="rect">
            <a:avLst/>
          </a:prstGeom>
          <a:solidFill>
            <a:srgbClr val="1B8C65"/>
          </a:solidFill>
          <a:ln w="9525" cap="flat" cmpd="sng" algn="ctr">
            <a:no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0"/>
            </a:endParaRPr>
          </a:p>
        </p:txBody>
      </p:sp>
      <p:pic>
        <p:nvPicPr>
          <p:cNvPr id="16386" name="Picture 8" descr="stairs thinner.png">
            <a:extLst>
              <a:ext uri="{FF2B5EF4-FFF2-40B4-BE49-F238E27FC236}">
                <a16:creationId xmlns:a16="http://schemas.microsoft.com/office/drawing/2014/main" id="{136A517A-0C63-5644-B349-3CCA49EF11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8240713"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3">
            <a:extLst>
              <a:ext uri="{FF2B5EF4-FFF2-40B4-BE49-F238E27FC236}">
                <a16:creationId xmlns:a16="http://schemas.microsoft.com/office/drawing/2014/main" id="{5EA63BF8-D485-9D45-B8F5-D5C7A5B3A439}"/>
              </a:ext>
            </a:extLst>
          </p:cNvPr>
          <p:cNvSpPr txBox="1">
            <a:spLocks noChangeArrowheads="1"/>
          </p:cNvSpPr>
          <p:nvPr/>
        </p:nvSpPr>
        <p:spPr bwMode="auto">
          <a:xfrm>
            <a:off x="4932363" y="3208338"/>
            <a:ext cx="3600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000" dirty="0"/>
              <a:t>MOVING ON</a:t>
            </a:r>
          </a:p>
          <a:p>
            <a:pPr algn="r"/>
            <a:r>
              <a:rPr lang="en-US" altLang="en-US" sz="3000" dirty="0"/>
              <a:t>IN MY RECOVERY</a:t>
            </a:r>
          </a:p>
        </p:txBody>
      </p:sp>
      <p:sp>
        <p:nvSpPr>
          <p:cNvPr id="16389" name="TextBox 15">
            <a:extLst>
              <a:ext uri="{FF2B5EF4-FFF2-40B4-BE49-F238E27FC236}">
                <a16:creationId xmlns:a16="http://schemas.microsoft.com/office/drawing/2014/main" id="{F6CC633D-C1D8-EC49-8BF9-19CE53A748EC}"/>
              </a:ext>
            </a:extLst>
          </p:cNvPr>
          <p:cNvSpPr txBox="1">
            <a:spLocks noChangeArrowheads="1"/>
          </p:cNvSpPr>
          <p:nvPr/>
        </p:nvSpPr>
        <p:spPr bwMode="auto">
          <a:xfrm>
            <a:off x="4892675" y="4730750"/>
            <a:ext cx="36004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ja-JP" sz="1600" b="1" baseline="30000" dirty="0"/>
              <a:t>“Sometimes the smallest step in the right direction </a:t>
            </a:r>
            <a:br>
              <a:rPr lang="en-GB" altLang="ja-JP" sz="1600" b="1" baseline="30000" dirty="0"/>
            </a:br>
            <a:r>
              <a:rPr lang="en-GB" altLang="ja-JP" sz="1600" b="1" baseline="30000" dirty="0"/>
              <a:t>ends up being the biggest step of your life. </a:t>
            </a:r>
            <a:br>
              <a:rPr lang="en-GB" altLang="ja-JP" sz="1600" b="1" baseline="30000" dirty="0"/>
            </a:br>
            <a:r>
              <a:rPr lang="en-GB" altLang="ja-JP" sz="1600" b="1" baseline="30000" dirty="0"/>
              <a:t>Tip toe if you must but take that step.</a:t>
            </a:r>
            <a:r>
              <a:rPr lang="ja-JP" altLang="en-GB" sz="1600" b="1" baseline="30000"/>
              <a:t>”</a:t>
            </a:r>
            <a:endParaRPr lang="en-GB" altLang="ja-JP" sz="1600" b="1" baseline="30000" dirty="0"/>
          </a:p>
          <a:p>
            <a:pPr algn="r"/>
            <a:r>
              <a:rPr lang="en-US" altLang="en-US" sz="1600" baseline="30000" dirty="0"/>
              <a:t> 					                  - </a:t>
            </a:r>
            <a:r>
              <a:rPr lang="en-US" altLang="en-US" sz="1600" b="1" baseline="30000" dirty="0"/>
              <a:t>Anonymous</a:t>
            </a:r>
          </a:p>
        </p:txBody>
      </p:sp>
      <p:sp>
        <p:nvSpPr>
          <p:cNvPr id="16390" name="Rectangle 17">
            <a:extLst>
              <a:ext uri="{FF2B5EF4-FFF2-40B4-BE49-F238E27FC236}">
                <a16:creationId xmlns:a16="http://schemas.microsoft.com/office/drawing/2014/main" id="{A7ED6EF5-44EF-CA44-B614-FFAD42C9060A}"/>
              </a:ext>
            </a:extLst>
          </p:cNvPr>
          <p:cNvSpPr>
            <a:spLocks noChangeArrowheads="1"/>
          </p:cNvSpPr>
          <p:nvPr/>
        </p:nvSpPr>
        <p:spPr bwMode="auto">
          <a:xfrm>
            <a:off x="5180013" y="4392613"/>
            <a:ext cx="3241675" cy="71437"/>
          </a:xfrm>
          <a:prstGeom prst="rect">
            <a:avLst/>
          </a:prstGeom>
          <a:solidFill>
            <a:schemeClr val="tx1"/>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chemeClr val="tx2"/>
              </a:solidFill>
            </a:endParaRPr>
          </a:p>
        </p:txBody>
      </p:sp>
      <p:pic>
        <p:nvPicPr>
          <p:cNvPr id="16393" name="Picture 3">
            <a:extLst>
              <a:ext uri="{FF2B5EF4-FFF2-40B4-BE49-F238E27FC236}">
                <a16:creationId xmlns:a16="http://schemas.microsoft.com/office/drawing/2014/main" id="{F8785DF8-706F-CA45-9231-E9AB802221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952875"/>
            <a:ext cx="66357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5">
            <a:extLst>
              <a:ext uri="{FF2B5EF4-FFF2-40B4-BE49-F238E27FC236}">
                <a16:creationId xmlns:a16="http://schemas.microsoft.com/office/drawing/2014/main" id="{E7EAE3C1-D4FB-DE4F-8A08-51206BE5307A}"/>
              </a:ext>
            </a:extLst>
          </p:cNvPr>
          <p:cNvSpPr txBox="1">
            <a:spLocks noChangeArrowheads="1"/>
          </p:cNvSpPr>
          <p:nvPr/>
        </p:nvSpPr>
        <p:spPr bwMode="auto">
          <a:xfrm>
            <a:off x="4859338" y="6237288"/>
            <a:ext cx="360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dirty="0"/>
              <a:t>Copyright © Helping Groups to Grow Development</a:t>
            </a:r>
            <a:r>
              <a:rPr lang="en-US" altLang="en-US" sz="900" baseline="30000" dirty="0"/>
              <a:t> </a:t>
            </a:r>
            <a:r>
              <a:rPr lang="en-US" altLang="en-US" sz="900" dirty="0"/>
              <a:t> </a:t>
            </a:r>
          </a:p>
          <a:p>
            <a:pPr algn="r"/>
            <a:endParaRPr lang="en-US" altLang="en-US" sz="1600" b="1" baseline="30000" dirty="0"/>
          </a:p>
          <a:p>
            <a:pPr algn="r"/>
            <a:endParaRPr lang="en-US" altLang="en-US" sz="1600" b="1" baseline="30000" dirty="0"/>
          </a:p>
        </p:txBody>
      </p:sp>
      <p:sp>
        <p:nvSpPr>
          <p:cNvPr id="16394" name="TextBox 15">
            <a:extLst>
              <a:ext uri="{FF2B5EF4-FFF2-40B4-BE49-F238E27FC236}">
                <a16:creationId xmlns:a16="http://schemas.microsoft.com/office/drawing/2014/main" id="{24319809-726C-6842-A4C1-515995385A2A}"/>
              </a:ext>
            </a:extLst>
          </p:cNvPr>
          <p:cNvSpPr txBox="1">
            <a:spLocks noChangeArrowheads="1"/>
          </p:cNvSpPr>
          <p:nvPr/>
        </p:nvSpPr>
        <p:spPr bwMode="auto">
          <a:xfrm>
            <a:off x="4859338" y="6397625"/>
            <a:ext cx="36004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900" dirty="0"/>
              <a:t>Illustrations © by Roger Mason 2015</a:t>
            </a:r>
          </a:p>
          <a:p>
            <a:pPr algn="r"/>
            <a:endParaRPr lang="en-US" altLang="en-US" sz="1600" b="1" baseline="30000" dirty="0"/>
          </a:p>
          <a:p>
            <a:pPr algn="r"/>
            <a:endParaRPr lang="en-US" altLang="en-US" sz="1600" b="1" baseline="30000" dirty="0"/>
          </a:p>
        </p:txBody>
      </p:sp>
      <p:pic>
        <p:nvPicPr>
          <p:cNvPr id="12" name="Picture 11">
            <a:extLst>
              <a:ext uri="{FF2B5EF4-FFF2-40B4-BE49-F238E27FC236}">
                <a16:creationId xmlns:a16="http://schemas.microsoft.com/office/drawing/2014/main" id="{16AF9C41-6EFC-40A8-AEE9-5C5D390F8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304" y="402417"/>
            <a:ext cx="5600143" cy="1624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295 -0.02315 C 0.00434 -0.03333 0.00712 -0.05116 0.01267 -0.05833 C 0.01475 -0.06134 0.0184 -0.0618 0.021 -0.06389 C 0.02656 -0.06204 0.03246 -0.0618 0.03767 -0.05833 C 0.04132 -0.05602 0.04878 -0.05648 0.04878 -0.05092 C 0.04878 -0.04907 0.04878 -0.04722 0.04878 -0.04537 " pathEditMode="relative" rAng="0" ptsTypes="fffffA">
                                      <p:cBhvr>
                                        <p:cTn id="6" dur="1000" fill="hold"/>
                                        <p:tgtEl>
                                          <p:spTgt spid="16393"/>
                                        </p:tgtEl>
                                        <p:attrNameLst>
                                          <p:attrName>ppt_x</p:attrName>
                                          <p:attrName>ppt_y</p:attrName>
                                        </p:attrNameLst>
                                      </p:cBhvr>
                                      <p:rCtr x="2292"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3466" y="450642"/>
            <a:ext cx="3728158" cy="1135737"/>
          </a:xfrm>
        </p:spPr>
        <p:txBody>
          <a:bodyPr>
            <a:normAutofit/>
          </a:bodyPr>
          <a:lstStyle/>
          <a:p>
            <a:r>
              <a:rPr lang="en-US" sz="3100" dirty="0"/>
              <a:t>Moving On In My Recovery</a:t>
            </a:r>
          </a:p>
        </p:txBody>
      </p:sp>
      <p:sp>
        <p:nvSpPr>
          <p:cNvPr id="3" name="Content Placeholder 2"/>
          <p:cNvSpPr>
            <a:spLocks noGrp="1"/>
          </p:cNvSpPr>
          <p:nvPr>
            <p:ph idx="1"/>
          </p:nvPr>
        </p:nvSpPr>
        <p:spPr>
          <a:xfrm>
            <a:off x="746987" y="1968645"/>
            <a:ext cx="4517322" cy="4002852"/>
          </a:xfrm>
        </p:spPr>
        <p:txBody>
          <a:bodyPr>
            <a:normAutofit fontScale="70000" lnSpcReduction="20000"/>
          </a:bodyPr>
          <a:lstStyle/>
          <a:p>
            <a:endParaRPr lang="en-US" sz="2000" dirty="0"/>
          </a:p>
          <a:p>
            <a:pPr marL="0" indent="0" algn="just">
              <a:buNone/>
            </a:pPr>
            <a:r>
              <a:rPr lang="en-GB" sz="2600" b="1" i="0" dirty="0">
                <a:solidFill>
                  <a:srgbClr val="1D2228"/>
                </a:solidFill>
                <a:effectLst/>
                <a:latin typeface="Helvetica Neue"/>
              </a:rPr>
              <a:t>Moving On In My Recovery (MOIMR): </a:t>
            </a:r>
            <a:r>
              <a:rPr lang="en-GB" sz="2600" b="0" i="0" dirty="0">
                <a:solidFill>
                  <a:srgbClr val="1D2228"/>
                </a:solidFill>
                <a:effectLst/>
                <a:latin typeface="Helvetica Neue"/>
              </a:rPr>
              <a:t>a 12 session group programme (but can also be delivered one-to-one) based on ACT; aimed at those who have recently achieved abstinence and to support their ongoing recovery.  </a:t>
            </a:r>
          </a:p>
          <a:p>
            <a:pPr marL="0" indent="0">
              <a:buNone/>
            </a:pPr>
            <a:endParaRPr lang="en-GB" sz="2600" b="0" i="0" dirty="0">
              <a:solidFill>
                <a:srgbClr val="1D2228"/>
              </a:solidFill>
              <a:effectLst/>
              <a:latin typeface="Helvetica Neue"/>
            </a:endParaRPr>
          </a:p>
          <a:p>
            <a:r>
              <a:rPr lang="en-US" sz="2600" dirty="0"/>
              <a:t>Draws on the experiences of people who are in recovery themselves</a:t>
            </a:r>
          </a:p>
          <a:p>
            <a:pPr>
              <a:spcBef>
                <a:spcPts val="720"/>
              </a:spcBef>
              <a:spcAft>
                <a:spcPts val="1200"/>
              </a:spcAft>
            </a:pPr>
            <a:r>
              <a:rPr lang="en-US" sz="2600" dirty="0"/>
              <a:t>It has similar aims to P2R:  an attempt to create psychological flexibility – “Leaning In”,  “Letting Go”, Perspective Taking</a:t>
            </a:r>
          </a:p>
          <a:p>
            <a:pPr>
              <a:spcBef>
                <a:spcPts val="720"/>
              </a:spcBef>
              <a:spcAft>
                <a:spcPts val="1200"/>
              </a:spcAft>
            </a:pPr>
            <a:r>
              <a:rPr lang="en-US" sz="2600" dirty="0"/>
              <a:t>Each session has a “check in” and a weekly challenge</a:t>
            </a:r>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9920981C-87F5-6D44-A975-CDD7C2AC7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431" y="639874"/>
            <a:ext cx="2251944" cy="990855"/>
          </a:xfrm>
          <a:prstGeom prst="rect">
            <a:avLst/>
          </a:prstGeom>
        </p:spPr>
      </p:pic>
      <p:grpSp>
        <p:nvGrpSpPr>
          <p:cNvPr id="15" name="Group 1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6" name="Isosceles Triangle 1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 descr="recovery is a process....png">
            <a:extLst>
              <a:ext uri="{FF2B5EF4-FFF2-40B4-BE49-F238E27FC236}">
                <a16:creationId xmlns:a16="http://schemas.microsoft.com/office/drawing/2014/main" id="{53CF83CB-C28E-40B4-B91E-F32A28CC87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6635" y="2714371"/>
            <a:ext cx="3111339" cy="229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08319552"/>
      </p:ext>
    </p:extLst>
  </p:cSld>
  <p:clrMapOvr>
    <a:masterClrMapping/>
  </p:clrMapOvr>
  <mc:AlternateContent xmlns:mc="http://schemas.openxmlformats.org/markup-compatibility/2006" xmlns:p14="http://schemas.microsoft.com/office/powerpoint/2010/main">
    <mc:Choice Requires="p14">
      <p:transition spd="slow" p14:dur="2000" advTm="72853"/>
    </mc:Choice>
    <mc:Fallback xmlns="">
      <p:transition xmlns:p14="http://schemas.microsoft.com/office/powerpoint/2010/main" spd="slow" advTm="72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59264C-9489-8E48-A452-10580BA76E69}"/>
              </a:ext>
            </a:extLst>
          </p:cNvPr>
          <p:cNvSpPr>
            <a:spLocks noGrp="1"/>
          </p:cNvSpPr>
          <p:nvPr>
            <p:ph type="title"/>
          </p:nvPr>
        </p:nvSpPr>
        <p:spPr>
          <a:xfrm>
            <a:off x="641883" y="889602"/>
            <a:ext cx="5175895" cy="1135737"/>
          </a:xfrm>
        </p:spPr>
        <p:txBody>
          <a:bodyPr>
            <a:normAutofit/>
          </a:bodyPr>
          <a:lstStyle/>
          <a:p>
            <a:r>
              <a:rPr lang="en-GB" sz="3100" dirty="0"/>
              <a:t>Mechanisms of Change</a:t>
            </a:r>
            <a:endParaRPr lang="en-US" sz="3100" dirty="0"/>
          </a:p>
        </p:txBody>
      </p:sp>
      <p:sp>
        <p:nvSpPr>
          <p:cNvPr id="3" name="Content Placeholder 2">
            <a:extLst>
              <a:ext uri="{FF2B5EF4-FFF2-40B4-BE49-F238E27FC236}">
                <a16:creationId xmlns:a16="http://schemas.microsoft.com/office/drawing/2014/main" id="{F2118F36-FFD4-2542-8EB7-380A13BEC6BD}"/>
              </a:ext>
            </a:extLst>
          </p:cNvPr>
          <p:cNvSpPr>
            <a:spLocks noGrp="1"/>
          </p:cNvSpPr>
          <p:nvPr>
            <p:ph idx="1"/>
          </p:nvPr>
        </p:nvSpPr>
        <p:spPr>
          <a:xfrm>
            <a:off x="576015" y="2166843"/>
            <a:ext cx="8012470" cy="2458325"/>
          </a:xfrm>
        </p:spPr>
        <p:txBody>
          <a:bodyPr>
            <a:normAutofit/>
          </a:bodyPr>
          <a:lstStyle/>
          <a:p>
            <a:pPr marL="214313" indent="-214313">
              <a:buFont typeface="Arial" panose="020B0604020202020204" pitchFamily="34" charset="0"/>
              <a:buChar char="•"/>
            </a:pPr>
            <a:r>
              <a:rPr lang="en-GB" sz="1700" dirty="0"/>
              <a:t>MOIMR is often </a:t>
            </a:r>
            <a:r>
              <a:rPr lang="en-GB" sz="1700" i="1" dirty="0"/>
              <a:t>not</a:t>
            </a:r>
            <a:r>
              <a:rPr lang="en-GB" sz="1700" dirty="0"/>
              <a:t> what participants anticipate</a:t>
            </a:r>
          </a:p>
          <a:p>
            <a:pPr marL="614363" lvl="1" indent="-214313">
              <a:buFont typeface="Arial" panose="020B0604020202020204" pitchFamily="34" charset="0"/>
              <a:buChar char="•"/>
            </a:pPr>
            <a:r>
              <a:rPr lang="en-GB" sz="1700" dirty="0"/>
              <a:t>It is not re-living the past but it can be reflecting on experience</a:t>
            </a:r>
          </a:p>
          <a:p>
            <a:pPr marL="614363" lvl="1" indent="-214313">
              <a:buFont typeface="Arial" panose="020B0604020202020204" pitchFamily="34" charset="0"/>
              <a:buChar char="•"/>
            </a:pPr>
            <a:r>
              <a:rPr lang="en-GB" sz="1700" dirty="0"/>
              <a:t>It is not being told what to do but it is hearing about others have managed change</a:t>
            </a:r>
          </a:p>
          <a:p>
            <a:pPr marL="614363" lvl="1" indent="-214313">
              <a:buFont typeface="Arial" panose="020B0604020202020204" pitchFamily="34" charset="0"/>
              <a:buChar char="•"/>
            </a:pPr>
            <a:r>
              <a:rPr lang="en-GB" sz="1700" dirty="0"/>
              <a:t>It is creating a safe space to open up to vulnerability</a:t>
            </a:r>
          </a:p>
          <a:p>
            <a:pPr marL="214313" indent="-214313">
              <a:buFont typeface="Arial" panose="020B0604020202020204" pitchFamily="34" charset="0"/>
              <a:buChar char="•"/>
            </a:pPr>
            <a:r>
              <a:rPr lang="en-GB" sz="1700" dirty="0"/>
              <a:t>Peers at various stages of recovery are so important</a:t>
            </a:r>
          </a:p>
          <a:p>
            <a:pPr marL="614363" lvl="1" indent="-214313">
              <a:buFont typeface="Arial" panose="020B0604020202020204" pitchFamily="34" charset="0"/>
              <a:buChar char="•"/>
            </a:pPr>
            <a:r>
              <a:rPr lang="en-GB" sz="1700" dirty="0"/>
              <a:t>They show participants what to expect (i.e., change is not instant, you have to commit, although the small stuff feels irrelevant it’s not, CHANGE IS POSSIBLE!) </a:t>
            </a:r>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27EE4C9-D6F3-1040-950A-58ABE75C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048" y="4882170"/>
            <a:ext cx="2571498" cy="1131459"/>
          </a:xfrm>
          <a:prstGeom prst="rect">
            <a:avLst/>
          </a:prstGeom>
        </p:spPr>
      </p:pic>
      <p:grpSp>
        <p:nvGrpSpPr>
          <p:cNvPr id="15" name="Group 14">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834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B6B2-D67B-A649-94FC-24B16EBDFA72}"/>
              </a:ext>
            </a:extLst>
          </p:cNvPr>
          <p:cNvSpPr>
            <a:spLocks noGrp="1"/>
          </p:cNvSpPr>
          <p:nvPr>
            <p:ph type="title"/>
          </p:nvPr>
        </p:nvSpPr>
        <p:spPr/>
        <p:txBody>
          <a:bodyPr/>
          <a:lstStyle/>
          <a:p>
            <a:r>
              <a:rPr lang="en-US"/>
              <a:t>Sessions 1 to 6</a:t>
            </a:r>
          </a:p>
        </p:txBody>
      </p:sp>
      <p:sp>
        <p:nvSpPr>
          <p:cNvPr id="3" name="Content Placeholder 2">
            <a:extLst>
              <a:ext uri="{FF2B5EF4-FFF2-40B4-BE49-F238E27FC236}">
                <a16:creationId xmlns:a16="http://schemas.microsoft.com/office/drawing/2014/main" id="{E475BEBF-6E0A-3E48-B4BC-6F7DCBAB8310}"/>
              </a:ext>
            </a:extLst>
          </p:cNvPr>
          <p:cNvSpPr>
            <a:spLocks noGrp="1"/>
          </p:cNvSpPr>
          <p:nvPr>
            <p:ph idx="1"/>
          </p:nvPr>
        </p:nvSpPr>
        <p:spPr/>
        <p:txBody>
          <a:bodyPr>
            <a:normAutofit fontScale="92500" lnSpcReduction="10000"/>
          </a:bodyPr>
          <a:lstStyle/>
          <a:p>
            <a:pPr marL="514350" indent="-514350">
              <a:buFont typeface="+mj-lt"/>
              <a:buAutoNum type="arabicPeriod"/>
            </a:pPr>
            <a:r>
              <a:rPr lang="en-US"/>
              <a:t>Identifying value-led goals (using fear as a motivating force)</a:t>
            </a:r>
          </a:p>
          <a:p>
            <a:pPr marL="514350" indent="-514350">
              <a:buFont typeface="+mj-lt"/>
              <a:buAutoNum type="arabicPeriod"/>
            </a:pPr>
            <a:r>
              <a:rPr lang="en-US"/>
              <a:t>Developing anchor points and gaining lifestyle balance</a:t>
            </a:r>
          </a:p>
          <a:p>
            <a:pPr marL="514350" indent="-514350">
              <a:buFont typeface="+mj-lt"/>
              <a:buAutoNum type="arabicPeriod"/>
            </a:pPr>
            <a:r>
              <a:rPr lang="en-US"/>
              <a:t>Protecting wellbeing and learning to let go</a:t>
            </a:r>
          </a:p>
          <a:p>
            <a:pPr marL="514350" indent="-514350">
              <a:buFont typeface="+mj-lt"/>
              <a:buAutoNum type="arabicPeriod"/>
            </a:pPr>
            <a:r>
              <a:rPr lang="en-US"/>
              <a:t>Taking the step to lean in to anxiety</a:t>
            </a:r>
          </a:p>
          <a:p>
            <a:pPr marL="514350" indent="-514350">
              <a:buFont typeface="+mj-lt"/>
              <a:buAutoNum type="arabicPeriod"/>
            </a:pPr>
            <a:r>
              <a:rPr lang="en-US"/>
              <a:t>Managing mood and getting flexible with thinking</a:t>
            </a:r>
          </a:p>
          <a:p>
            <a:pPr marL="514350" indent="-514350">
              <a:buFont typeface="+mj-lt"/>
              <a:buAutoNum type="arabicPeriod"/>
            </a:pPr>
            <a:r>
              <a:rPr lang="en-US"/>
              <a:t>Working with relapse – observing and letting go</a:t>
            </a:r>
          </a:p>
        </p:txBody>
      </p:sp>
      <p:pic>
        <p:nvPicPr>
          <p:cNvPr id="4" name="Picture 3" descr="Logo, company name&#10;&#10;Description automatically generated">
            <a:extLst>
              <a:ext uri="{FF2B5EF4-FFF2-40B4-BE49-F238E27FC236}">
                <a16:creationId xmlns:a16="http://schemas.microsoft.com/office/drawing/2014/main" id="{F51FA89D-184A-694D-95D0-25FD8626A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958" y="249246"/>
            <a:ext cx="1728192" cy="760404"/>
          </a:xfrm>
          <a:prstGeom prst="rect">
            <a:avLst/>
          </a:prstGeom>
        </p:spPr>
      </p:pic>
    </p:spTree>
    <p:extLst>
      <p:ext uri="{BB962C8B-B14F-4D97-AF65-F5344CB8AC3E}">
        <p14:creationId xmlns:p14="http://schemas.microsoft.com/office/powerpoint/2010/main" val="334076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B6B2-D67B-A649-94FC-24B16EBDFA72}"/>
              </a:ext>
            </a:extLst>
          </p:cNvPr>
          <p:cNvSpPr>
            <a:spLocks noGrp="1"/>
          </p:cNvSpPr>
          <p:nvPr>
            <p:ph type="title"/>
          </p:nvPr>
        </p:nvSpPr>
        <p:spPr/>
        <p:txBody>
          <a:bodyPr/>
          <a:lstStyle/>
          <a:p>
            <a:r>
              <a:rPr lang="en-US"/>
              <a:t>Sessions 7 to 12</a:t>
            </a:r>
          </a:p>
        </p:txBody>
      </p:sp>
      <p:sp>
        <p:nvSpPr>
          <p:cNvPr id="3" name="Content Placeholder 2">
            <a:extLst>
              <a:ext uri="{FF2B5EF4-FFF2-40B4-BE49-F238E27FC236}">
                <a16:creationId xmlns:a16="http://schemas.microsoft.com/office/drawing/2014/main" id="{E475BEBF-6E0A-3E48-B4BC-6F7DCBAB8310}"/>
              </a:ext>
            </a:extLst>
          </p:cNvPr>
          <p:cNvSpPr>
            <a:spLocks noGrp="1"/>
          </p:cNvSpPr>
          <p:nvPr>
            <p:ph idx="1"/>
          </p:nvPr>
        </p:nvSpPr>
        <p:spPr>
          <a:xfrm>
            <a:off x="457200" y="1600200"/>
            <a:ext cx="8390238" cy="4525963"/>
          </a:xfrm>
        </p:spPr>
        <p:txBody>
          <a:bodyPr>
            <a:noAutofit/>
          </a:bodyPr>
          <a:lstStyle/>
          <a:p>
            <a:pPr marL="514350" indent="-514350">
              <a:buFont typeface="+mj-lt"/>
              <a:buAutoNum type="arabicPeriod" startAt="7"/>
            </a:pPr>
            <a:r>
              <a:rPr lang="en-US" sz="3000"/>
              <a:t>Using peer support and understanding the importance of perspective taking</a:t>
            </a:r>
          </a:p>
          <a:p>
            <a:pPr marL="514350" indent="-514350">
              <a:buFont typeface="+mj-lt"/>
              <a:buAutoNum type="arabicPeriod" startAt="7"/>
            </a:pPr>
            <a:r>
              <a:rPr lang="en-US" sz="3000"/>
              <a:t>Working with relationships and accepting change</a:t>
            </a:r>
          </a:p>
          <a:p>
            <a:pPr marL="514350" indent="-514350">
              <a:buFont typeface="+mj-lt"/>
              <a:buAutoNum type="arabicPeriod" startAt="7"/>
            </a:pPr>
            <a:r>
              <a:rPr lang="en-US" sz="3000"/>
              <a:t>Accepting the self – letting go and connecting to values</a:t>
            </a:r>
          </a:p>
          <a:p>
            <a:pPr marL="514350" indent="-514350">
              <a:buFont typeface="+mj-lt"/>
              <a:buAutoNum type="arabicPeriod" startAt="7"/>
            </a:pPr>
            <a:r>
              <a:rPr lang="en-US" sz="3000"/>
              <a:t>Developing ways to accept the pain of loss</a:t>
            </a:r>
          </a:p>
          <a:p>
            <a:pPr marL="514350" indent="-514350">
              <a:buFont typeface="+mj-lt"/>
              <a:buAutoNum type="arabicPeriod" startAt="7"/>
            </a:pPr>
            <a:r>
              <a:rPr lang="en-US" sz="3000"/>
              <a:t>Working with self-stigma by increasing willingness and self-compassion</a:t>
            </a:r>
          </a:p>
          <a:p>
            <a:pPr marL="514350" indent="-514350">
              <a:buFont typeface="+mj-lt"/>
              <a:buAutoNum type="arabicPeriod" startAt="7"/>
            </a:pPr>
            <a:r>
              <a:rPr lang="en-US" sz="3000" err="1"/>
              <a:t>Recognising</a:t>
            </a:r>
            <a:r>
              <a:rPr lang="en-US" sz="3000"/>
              <a:t> vulnerability on the next steps to recovery </a:t>
            </a:r>
          </a:p>
        </p:txBody>
      </p:sp>
      <p:pic>
        <p:nvPicPr>
          <p:cNvPr id="4" name="Picture 3" descr="Logo, company name&#10;&#10;Description automatically generated">
            <a:extLst>
              <a:ext uri="{FF2B5EF4-FFF2-40B4-BE49-F238E27FC236}">
                <a16:creationId xmlns:a16="http://schemas.microsoft.com/office/drawing/2014/main" id="{7B5E89CB-2E5D-1E47-A592-9C9B6A35D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958" y="249246"/>
            <a:ext cx="1728192" cy="760404"/>
          </a:xfrm>
          <a:prstGeom prst="rect">
            <a:avLst/>
          </a:prstGeom>
        </p:spPr>
      </p:pic>
    </p:spTree>
    <p:extLst>
      <p:ext uri="{BB962C8B-B14F-4D97-AF65-F5344CB8AC3E}">
        <p14:creationId xmlns:p14="http://schemas.microsoft.com/office/powerpoint/2010/main" val="261453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2">
            <a:extLst>
              <a:ext uri="{FF2B5EF4-FFF2-40B4-BE49-F238E27FC236}">
                <a16:creationId xmlns:a16="http://schemas.microsoft.com/office/drawing/2014/main" id="{3D82C124-6DF2-A341-8033-0469DA8756DB}"/>
              </a:ext>
            </a:extLst>
          </p:cNvPr>
          <p:cNvSpPr>
            <a:spLocks noChangeArrowheads="1"/>
          </p:cNvSpPr>
          <p:nvPr/>
        </p:nvSpPr>
        <p:spPr bwMode="auto">
          <a:xfrm>
            <a:off x="0" y="5229225"/>
            <a:ext cx="9158288" cy="1789113"/>
          </a:xfrm>
          <a:prstGeom prst="rect">
            <a:avLst/>
          </a:prstGeom>
          <a:solidFill>
            <a:srgbClr val="1B8C65"/>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C627"/>
              </a:solidFill>
            </a:endParaRPr>
          </a:p>
        </p:txBody>
      </p:sp>
      <p:sp>
        <p:nvSpPr>
          <p:cNvPr id="19459" name="Title 1">
            <a:extLst>
              <a:ext uri="{FF2B5EF4-FFF2-40B4-BE49-F238E27FC236}">
                <a16:creationId xmlns:a16="http://schemas.microsoft.com/office/drawing/2014/main" id="{8A074009-11AB-2948-8ED3-4EAD84753E42}"/>
              </a:ext>
            </a:extLst>
          </p:cNvPr>
          <p:cNvSpPr>
            <a:spLocks noGrp="1"/>
          </p:cNvSpPr>
          <p:nvPr>
            <p:ph type="title"/>
          </p:nvPr>
        </p:nvSpPr>
        <p:spPr bwMode="auto">
          <a:xfrm>
            <a:off x="457200" y="234519"/>
            <a:ext cx="8280400"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sv-SE" altLang="en-US" dirty="0">
                <a:latin typeface="Arial" panose="020B0604020202020204" pitchFamily="34" charset="0"/>
                <a:cs typeface="Arial" panose="020B0604020202020204" pitchFamily="34" charset="0"/>
              </a:rPr>
              <a:t>A MOIMR Excerpt – </a:t>
            </a:r>
            <a:r>
              <a:rPr lang="sv-SE" altLang="en-US" dirty="0" err="1">
                <a:latin typeface="Arial" panose="020B0604020202020204" pitchFamily="34" charset="0"/>
                <a:cs typeface="Arial" panose="020B0604020202020204" pitchFamily="34" charset="0"/>
              </a:rPr>
              <a:t>Vulnerability</a:t>
            </a:r>
            <a:r>
              <a:rPr lang="sv-SE" alt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20" name="Rectangle 35">
            <a:extLst>
              <a:ext uri="{FF2B5EF4-FFF2-40B4-BE49-F238E27FC236}">
                <a16:creationId xmlns:a16="http://schemas.microsoft.com/office/drawing/2014/main" id="{7F710563-C9E9-404C-B533-7E8DBAD0F716}"/>
              </a:ext>
            </a:extLst>
          </p:cNvPr>
          <p:cNvSpPr>
            <a:spLocks noChangeArrowheads="1"/>
          </p:cNvSpPr>
          <p:nvPr/>
        </p:nvSpPr>
        <p:spPr bwMode="auto">
          <a:xfrm>
            <a:off x="468313" y="1004888"/>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ct val="100000"/>
              </a:spcAft>
            </a:pPr>
            <a:r>
              <a:rPr lang="en-GB" altLang="en-US" sz="2000" b="1" dirty="0">
                <a:solidFill>
                  <a:srgbClr val="002060"/>
                </a:solidFill>
              </a:rPr>
              <a:t>You can toss one but not without getting rid of the other.</a:t>
            </a:r>
          </a:p>
        </p:txBody>
      </p:sp>
      <p:sp>
        <p:nvSpPr>
          <p:cNvPr id="21" name="Rectangle 35">
            <a:extLst>
              <a:ext uri="{FF2B5EF4-FFF2-40B4-BE49-F238E27FC236}">
                <a16:creationId xmlns:a16="http://schemas.microsoft.com/office/drawing/2014/main" id="{9388E4D3-A150-3444-BD73-D6D7D83210EE}"/>
              </a:ext>
            </a:extLst>
          </p:cNvPr>
          <p:cNvSpPr>
            <a:spLocks noChangeArrowheads="1"/>
          </p:cNvSpPr>
          <p:nvPr/>
        </p:nvSpPr>
        <p:spPr bwMode="auto">
          <a:xfrm>
            <a:off x="468313" y="1333500"/>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ct val="100000"/>
              </a:spcAft>
            </a:pPr>
            <a:r>
              <a:rPr lang="en-GB" altLang="en-US" sz="2000" b="1" dirty="0">
                <a:solidFill>
                  <a:srgbClr val="002060"/>
                </a:solidFill>
              </a:rPr>
              <a:t>If I say I CANNOT have this thought / fear, </a:t>
            </a:r>
          </a:p>
        </p:txBody>
      </p:sp>
      <p:sp>
        <p:nvSpPr>
          <p:cNvPr id="22" name="Rectangle 35">
            <a:extLst>
              <a:ext uri="{FF2B5EF4-FFF2-40B4-BE49-F238E27FC236}">
                <a16:creationId xmlns:a16="http://schemas.microsoft.com/office/drawing/2014/main" id="{13F2C50B-6F35-2246-B751-0A3B1A3691D0}"/>
              </a:ext>
            </a:extLst>
          </p:cNvPr>
          <p:cNvSpPr>
            <a:spLocks noChangeArrowheads="1"/>
          </p:cNvSpPr>
          <p:nvPr/>
        </p:nvSpPr>
        <p:spPr bwMode="auto">
          <a:xfrm>
            <a:off x="396875" y="1660525"/>
            <a:ext cx="741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ct val="100000"/>
              </a:spcAft>
            </a:pPr>
            <a:r>
              <a:rPr lang="en-US" altLang="en-US" sz="2000" b="1" dirty="0">
                <a:solidFill>
                  <a:srgbClr val="002060"/>
                </a:solidFill>
              </a:rPr>
              <a:t> then I cannot have this…</a:t>
            </a:r>
            <a:endParaRPr lang="en-GB" altLang="en-US" sz="2000" b="1" dirty="0">
              <a:solidFill>
                <a:srgbClr val="002060"/>
              </a:solidFill>
            </a:endParaRPr>
          </a:p>
        </p:txBody>
      </p:sp>
      <p:pic>
        <p:nvPicPr>
          <p:cNvPr id="17" name="Picture 16">
            <a:extLst>
              <a:ext uri="{FF2B5EF4-FFF2-40B4-BE49-F238E27FC236}">
                <a16:creationId xmlns:a16="http://schemas.microsoft.com/office/drawing/2014/main" id="{902FDE9D-61B8-FD4E-BD90-8082129F64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0095" y="3339474"/>
            <a:ext cx="1785180" cy="183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F86C0085-72A4-4546-9B96-3BABE32771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166989"/>
            <a:ext cx="1923895" cy="208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5">
            <a:extLst>
              <a:ext uri="{FF2B5EF4-FFF2-40B4-BE49-F238E27FC236}">
                <a16:creationId xmlns:a16="http://schemas.microsoft.com/office/drawing/2014/main" id="{CB75B069-C7A0-4546-888F-B381E38D3DB0}"/>
              </a:ext>
            </a:extLst>
          </p:cNvPr>
          <p:cNvSpPr>
            <a:spLocks noChangeArrowheads="1"/>
          </p:cNvSpPr>
          <p:nvPr/>
        </p:nvSpPr>
        <p:spPr bwMode="auto">
          <a:xfrm>
            <a:off x="468313" y="2100197"/>
            <a:ext cx="7416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ct val="100000"/>
              </a:spcAft>
            </a:pPr>
            <a:r>
              <a:rPr lang="en-GB" altLang="en-US" sz="2000" b="1" dirty="0">
                <a:solidFill>
                  <a:srgbClr val="002060"/>
                </a:solidFill>
              </a:rPr>
              <a:t>Often when we contemplate a new hope – getting a new job, starting a new relationship, or taking on a new project then fear can show up – what if I am not good enough? What if I fail?</a:t>
            </a:r>
          </a:p>
        </p:txBody>
      </p:sp>
      <p:sp>
        <p:nvSpPr>
          <p:cNvPr id="2" name="TextBox 1">
            <a:extLst>
              <a:ext uri="{FF2B5EF4-FFF2-40B4-BE49-F238E27FC236}">
                <a16:creationId xmlns:a16="http://schemas.microsoft.com/office/drawing/2014/main" id="{D30C242A-84B9-194B-BF3D-F940E79A2020}"/>
              </a:ext>
            </a:extLst>
          </p:cNvPr>
          <p:cNvSpPr txBox="1"/>
          <p:nvPr/>
        </p:nvSpPr>
        <p:spPr>
          <a:xfrm>
            <a:off x="1433385" y="5962716"/>
            <a:ext cx="6215449" cy="646331"/>
          </a:xfrm>
          <a:prstGeom prst="rect">
            <a:avLst/>
          </a:prstGeom>
          <a:noFill/>
        </p:spPr>
        <p:txBody>
          <a:bodyPr wrap="square" rtlCol="0">
            <a:spAutoFit/>
          </a:bodyPr>
          <a:lstStyle/>
          <a:p>
            <a:pPr algn="ctr"/>
            <a:r>
              <a:rPr lang="en-US" sz="3600" b="1">
                <a:solidFill>
                  <a:schemeClr val="bg1"/>
                </a:solidFill>
              </a:rPr>
              <a:t>Two sides of the Same Coin</a:t>
            </a:r>
          </a:p>
        </p:txBody>
      </p:sp>
    </p:spTree>
    <p:extLst>
      <p:ext uri="{BB962C8B-B14F-4D97-AF65-F5344CB8AC3E}">
        <p14:creationId xmlns:p14="http://schemas.microsoft.com/office/powerpoint/2010/main" val="1948810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par>
                          <p:cTn id="37" fill="hold" nodeType="afterGroup">
                            <p:stCondLst>
                              <p:cond delay="1000"/>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8887-E614-44AC-AAAE-DEF4B3843653}"/>
              </a:ext>
            </a:extLst>
          </p:cNvPr>
          <p:cNvSpPr>
            <a:spLocks noGrp="1"/>
          </p:cNvSpPr>
          <p:nvPr>
            <p:ph type="ctrTitle"/>
          </p:nvPr>
        </p:nvSpPr>
        <p:spPr>
          <a:xfrm>
            <a:off x="-1088651" y="4022854"/>
            <a:ext cx="7020256" cy="520928"/>
          </a:xfrm>
        </p:spPr>
        <p:txBody>
          <a:bodyPr vert="horz" lIns="68580" tIns="34290" rIns="68580" bIns="34290" rtlCol="0" anchor="ctr">
            <a:normAutofit fontScale="90000"/>
          </a:bodyPr>
          <a:lstStyle/>
          <a:p>
            <a:r>
              <a:rPr lang="en-US" sz="4950" dirty="0">
                <a:latin typeface="Arial" panose="020B0604020202020204" pitchFamily="34" charset="0"/>
                <a:cs typeface="Arial" panose="020B0604020202020204" pitchFamily="34" charset="0"/>
              </a:rPr>
              <a:t>Moving On App</a:t>
            </a:r>
            <a:endParaRPr lang="en-US" sz="4950" spc="-9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46E92D0-90FD-4390-BFE9-62534DFD83B8}"/>
              </a:ext>
            </a:extLst>
          </p:cNvPr>
          <p:cNvPicPr>
            <a:picLocks noChangeAspect="1"/>
          </p:cNvPicPr>
          <p:nvPr/>
        </p:nvPicPr>
        <p:blipFill>
          <a:blip r:embed="rId3"/>
          <a:stretch>
            <a:fillRect/>
          </a:stretch>
        </p:blipFill>
        <p:spPr>
          <a:xfrm>
            <a:off x="932098" y="1100229"/>
            <a:ext cx="3105026" cy="2328771"/>
          </a:xfrm>
          <a:prstGeom prst="rect">
            <a:avLst/>
          </a:prstGeom>
        </p:spPr>
      </p:pic>
      <p:sp>
        <p:nvSpPr>
          <p:cNvPr id="12" name="Arrow: Striped Right 11">
            <a:extLst>
              <a:ext uri="{FF2B5EF4-FFF2-40B4-BE49-F238E27FC236}">
                <a16:creationId xmlns:a16="http://schemas.microsoft.com/office/drawing/2014/main" id="{04B2D000-531A-4988-BFF5-E6C8FF516D5D}"/>
              </a:ext>
            </a:extLst>
          </p:cNvPr>
          <p:cNvSpPr/>
          <p:nvPr/>
        </p:nvSpPr>
        <p:spPr>
          <a:xfrm>
            <a:off x="4396425" y="1991253"/>
            <a:ext cx="1527317" cy="843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descr="A white smartphone with a green screen&#10;&#10;Description automatically generated with low confidence">
            <a:extLst>
              <a:ext uri="{FF2B5EF4-FFF2-40B4-BE49-F238E27FC236}">
                <a16:creationId xmlns:a16="http://schemas.microsoft.com/office/drawing/2014/main" id="{57743A67-69C7-414B-9EA6-D2E15D5189C3}"/>
              </a:ext>
            </a:extLst>
          </p:cNvPr>
          <p:cNvPicPr>
            <a:picLocks noChangeAspect="1"/>
          </p:cNvPicPr>
          <p:nvPr/>
        </p:nvPicPr>
        <p:blipFill rotWithShape="1">
          <a:blip r:embed="rId4">
            <a:extLst>
              <a:ext uri="{28A0092B-C50C-407E-A947-70E740481C1C}">
                <a14:useLocalDpi xmlns:a14="http://schemas.microsoft.com/office/drawing/2010/main" val="0"/>
              </a:ext>
            </a:extLst>
          </a:blip>
          <a:srcRect l="19301" t="3112" r="18351" b="11877"/>
          <a:stretch/>
        </p:blipFill>
        <p:spPr>
          <a:xfrm>
            <a:off x="6324115" y="739282"/>
            <a:ext cx="2070667" cy="38045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B092C71-07D8-4301-9A68-262A1050BA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346" y="3573902"/>
            <a:ext cx="1016000" cy="1193800"/>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pic>
        <p:nvPicPr>
          <p:cNvPr id="9" name="Picture 8" descr="Graphical user interface, text, application, chat or text message&#10;&#10;Description automatically generated">
            <a:extLst>
              <a:ext uri="{FF2B5EF4-FFF2-40B4-BE49-F238E27FC236}">
                <a16:creationId xmlns:a16="http://schemas.microsoft.com/office/drawing/2014/main" id="{CA8F012F-15FD-47D2-818C-18C6C82735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8061" y="4925546"/>
            <a:ext cx="756285" cy="424180"/>
          </a:xfrm>
          <a:prstGeom prst="rect">
            <a:avLst/>
          </a:prstGeom>
          <a:noFill/>
          <a:ln>
            <a:noFill/>
          </a:ln>
        </p:spPr>
      </p:pic>
      <p:pic>
        <p:nvPicPr>
          <p:cNvPr id="11" name="Picture 10" descr="Graphical user interface, text, application, chat or text message&#10;&#10;Description automatically generated">
            <a:extLst>
              <a:ext uri="{FF2B5EF4-FFF2-40B4-BE49-F238E27FC236}">
                <a16:creationId xmlns:a16="http://schemas.microsoft.com/office/drawing/2014/main" id="{863DC7A2-06FD-42B2-9CAB-B635E85429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4766" y="4925546"/>
            <a:ext cx="756285" cy="424180"/>
          </a:xfrm>
          <a:prstGeom prst="rect">
            <a:avLst/>
          </a:prstGeom>
          <a:noFill/>
          <a:ln>
            <a:noFill/>
          </a:ln>
        </p:spPr>
      </p:pic>
      <p:pic>
        <p:nvPicPr>
          <p:cNvPr id="6" name="Picture 5">
            <a:extLst>
              <a:ext uri="{FF2B5EF4-FFF2-40B4-BE49-F238E27FC236}">
                <a16:creationId xmlns:a16="http://schemas.microsoft.com/office/drawing/2014/main" id="{4A217D6D-8EC9-4B70-8DE9-B0844822A5C9}"/>
              </a:ext>
            </a:extLst>
          </p:cNvPr>
          <p:cNvPicPr>
            <a:picLocks noChangeAspect="1"/>
          </p:cNvPicPr>
          <p:nvPr/>
        </p:nvPicPr>
        <p:blipFill rotWithShape="1">
          <a:blip r:embed="rId7"/>
          <a:srcRect l="10064" t="32145" r="41484" b="32145"/>
          <a:stretch/>
        </p:blipFill>
        <p:spPr>
          <a:xfrm>
            <a:off x="583636" y="5067982"/>
            <a:ext cx="3327653" cy="1379577"/>
          </a:xfrm>
          <a:prstGeom prst="rect">
            <a:avLst/>
          </a:prstGeom>
        </p:spPr>
      </p:pic>
    </p:spTree>
    <p:extLst>
      <p:ext uri="{BB962C8B-B14F-4D97-AF65-F5344CB8AC3E}">
        <p14:creationId xmlns:p14="http://schemas.microsoft.com/office/powerpoint/2010/main" val="216882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BD651-17F3-4203-BCCA-310656F81006}"/>
              </a:ext>
            </a:extLst>
          </p:cNvPr>
          <p:cNvSpPr>
            <a:spLocks noGrp="1"/>
          </p:cNvSpPr>
          <p:nvPr>
            <p:ph type="title"/>
          </p:nvPr>
        </p:nvSpPr>
        <p:spPr>
          <a:xfrm>
            <a:off x="782723" y="873940"/>
            <a:ext cx="3696218" cy="1035781"/>
          </a:xfrm>
        </p:spPr>
        <p:txBody>
          <a:bodyPr anchor="ctr">
            <a:normAutofit/>
          </a:bodyPr>
          <a:lstStyle/>
          <a:p>
            <a:pPr>
              <a:lnSpc>
                <a:spcPct val="90000"/>
              </a:lnSpc>
            </a:pPr>
            <a:r>
              <a:rPr lang="en-GB" sz="3100"/>
              <a:t>HG2GD &amp; MOIMR </a:t>
            </a:r>
            <a:br>
              <a:rPr lang="en-GB" sz="3100"/>
            </a:br>
            <a:r>
              <a:rPr lang="en-GB" sz="3100"/>
              <a:t>Background </a:t>
            </a:r>
          </a:p>
        </p:txBody>
      </p:sp>
      <p:sp>
        <p:nvSpPr>
          <p:cNvPr id="3" name="Content Placeholder 2">
            <a:extLst>
              <a:ext uri="{FF2B5EF4-FFF2-40B4-BE49-F238E27FC236}">
                <a16:creationId xmlns:a16="http://schemas.microsoft.com/office/drawing/2014/main" id="{BFA728F2-D496-4B27-BBA3-964AB4A123D1}"/>
              </a:ext>
            </a:extLst>
          </p:cNvPr>
          <p:cNvSpPr>
            <a:spLocks noGrp="1"/>
          </p:cNvSpPr>
          <p:nvPr>
            <p:ph idx="1"/>
          </p:nvPr>
        </p:nvSpPr>
        <p:spPr>
          <a:xfrm>
            <a:off x="116069" y="2340021"/>
            <a:ext cx="4743675" cy="4194438"/>
          </a:xfrm>
        </p:spPr>
        <p:txBody>
          <a:bodyPr anchor="ctr">
            <a:normAutofit/>
          </a:bodyPr>
          <a:lstStyle/>
          <a:p>
            <a:pPr rtl="0">
              <a:lnSpc>
                <a:spcPct val="90000"/>
              </a:lnSpc>
              <a:spcBef>
                <a:spcPts val="0"/>
              </a:spcBef>
              <a:spcAft>
                <a:spcPts val="800"/>
              </a:spcAft>
            </a:pPr>
            <a:r>
              <a:rPr lang="en-GB" sz="1300" dirty="0">
                <a:effectLst/>
                <a:latin typeface="Arial" panose="020B0604020202020204" pitchFamily="34" charset="0"/>
                <a:ea typeface="Arial" panose="020B0604020202020204" pitchFamily="34" charset="0"/>
              </a:rPr>
              <a:t>Since 2014, Helping Groups To Grow Development have helped hundreds of people across Wales achieve sustained recovery from addiction through highly impactful</a:t>
            </a:r>
            <a:r>
              <a:rPr lang="en-GB" sz="1300" dirty="0">
                <a:latin typeface="Arial" panose="020B0604020202020204" pitchFamily="34" charset="0"/>
                <a:ea typeface="Arial" panose="020B0604020202020204" pitchFamily="34" charset="0"/>
              </a:rPr>
              <a:t>, </a:t>
            </a:r>
            <a:r>
              <a:rPr lang="en-GB" sz="1300" dirty="0">
                <a:effectLst/>
                <a:latin typeface="Arial" panose="020B0604020202020204" pitchFamily="34" charset="0"/>
                <a:ea typeface="Arial" panose="020B0604020202020204" pitchFamily="34" charset="0"/>
              </a:rPr>
              <a:t>acceptan</a:t>
            </a:r>
            <a:r>
              <a:rPr lang="en-GB" sz="1300" dirty="0">
                <a:latin typeface="Arial" panose="020B0604020202020204" pitchFamily="34" charset="0"/>
                <a:ea typeface="Arial" panose="020B0604020202020204" pitchFamily="34" charset="0"/>
              </a:rPr>
              <a:t>ce – based, cognitive behavioural </a:t>
            </a:r>
            <a:r>
              <a:rPr lang="en-GB" sz="1300" dirty="0">
                <a:effectLst/>
                <a:latin typeface="Arial" panose="020B0604020202020204" pitchFamily="34" charset="0"/>
                <a:ea typeface="Arial" panose="020B0604020202020204" pitchFamily="34" charset="0"/>
              </a:rPr>
              <a:t>programmes: </a:t>
            </a:r>
            <a:r>
              <a:rPr lang="en-GB" sz="1300" b="1" dirty="0">
                <a:effectLst/>
                <a:latin typeface="Arial" panose="020B0604020202020204" pitchFamily="34" charset="0"/>
                <a:ea typeface="Arial" panose="020B0604020202020204" pitchFamily="34" charset="0"/>
              </a:rPr>
              <a:t>Moving On In My Recovery</a:t>
            </a:r>
            <a:r>
              <a:rPr lang="en-GB" sz="1300" dirty="0">
                <a:effectLst/>
                <a:latin typeface="Arial" panose="020B0604020202020204" pitchFamily="34" charset="0"/>
                <a:ea typeface="Arial" panose="020B0604020202020204" pitchFamily="34" charset="0"/>
              </a:rPr>
              <a:t> (MOIMR), </a:t>
            </a:r>
            <a:r>
              <a:rPr lang="en-GB" sz="1300" b="1" dirty="0">
                <a:effectLst/>
                <a:latin typeface="Arial" panose="020B0604020202020204" pitchFamily="34" charset="0"/>
                <a:ea typeface="Arial" panose="020B0604020202020204" pitchFamily="34" charset="0"/>
              </a:rPr>
              <a:t>Pathways To Recovery </a:t>
            </a:r>
            <a:r>
              <a:rPr lang="en-GB" sz="1300" dirty="0">
                <a:effectLst/>
                <a:latin typeface="Arial" panose="020B0604020202020204" pitchFamily="34" charset="0"/>
                <a:ea typeface="Arial" panose="020B0604020202020204" pitchFamily="34" charset="0"/>
              </a:rPr>
              <a:t>(P2R) and </a:t>
            </a:r>
            <a:r>
              <a:rPr lang="en-GB" sz="1300" b="1" dirty="0">
                <a:effectLst/>
                <a:latin typeface="Arial" panose="020B0604020202020204" pitchFamily="34" charset="0"/>
                <a:ea typeface="Arial" panose="020B0604020202020204" pitchFamily="34" charset="0"/>
              </a:rPr>
              <a:t>Nudge</a:t>
            </a:r>
            <a:r>
              <a:rPr lang="en-GB" sz="1300" dirty="0">
                <a:effectLst/>
                <a:latin typeface="Arial" panose="020B0604020202020204" pitchFamily="34" charset="0"/>
                <a:ea typeface="Arial" panose="020B0604020202020204" pitchFamily="34" charset="0"/>
              </a:rPr>
              <a:t>. </a:t>
            </a:r>
          </a:p>
          <a:p>
            <a:pPr>
              <a:lnSpc>
                <a:spcPct val="90000"/>
              </a:lnSpc>
              <a:spcBef>
                <a:spcPts val="0"/>
              </a:spcBef>
              <a:spcAft>
                <a:spcPts val="800"/>
              </a:spcAft>
            </a:pPr>
            <a:r>
              <a:rPr lang="en-GB" sz="1300" dirty="0">
                <a:latin typeface="Arial" panose="020B0604020202020204" pitchFamily="34" charset="0"/>
              </a:rPr>
              <a:t>These life changing programmes, w</a:t>
            </a:r>
            <a:r>
              <a:rPr lang="en-GB" sz="1300" dirty="0">
                <a:effectLst/>
                <a:latin typeface="Arial" panose="020B0604020202020204" pitchFamily="34" charset="0"/>
                <a:ea typeface="Arial" panose="020B0604020202020204" pitchFamily="34" charset="0"/>
              </a:rPr>
              <a:t>ith growing evidence base, were developed by an NHS consultant clinical psychologist (Dr Lee Hogan) alongside hundreds of people with lived experience of addiction. </a:t>
            </a:r>
          </a:p>
          <a:p>
            <a:pPr>
              <a:lnSpc>
                <a:spcPct val="90000"/>
              </a:lnSpc>
              <a:spcBef>
                <a:spcPts val="0"/>
              </a:spcBef>
              <a:spcAft>
                <a:spcPts val="800"/>
              </a:spcAft>
            </a:pPr>
            <a:r>
              <a:rPr lang="en-GB" sz="1300" b="0" i="0" u="none" strike="noStrike" dirty="0">
                <a:effectLst/>
                <a:latin typeface="Arial" panose="020B0604020202020204" pitchFamily="34" charset="0"/>
              </a:rPr>
              <a:t>Since </a:t>
            </a:r>
            <a:r>
              <a:rPr lang="en-GB" sz="1300" dirty="0">
                <a:latin typeface="Arial" panose="020B0604020202020204" pitchFamily="34" charset="0"/>
              </a:rPr>
              <a:t>their</a:t>
            </a:r>
            <a:r>
              <a:rPr lang="en-GB" sz="1300" b="0" i="0" u="none" strike="noStrike" dirty="0">
                <a:effectLst/>
                <a:latin typeface="Arial" panose="020B0604020202020204" pitchFamily="34" charset="0"/>
              </a:rPr>
              <a:t> development, these programmes have been rolled </a:t>
            </a:r>
            <a:r>
              <a:rPr lang="en-GB" sz="1300" dirty="0">
                <a:latin typeface="Arial" panose="020B0604020202020204" pitchFamily="34" charset="0"/>
              </a:rPr>
              <a:t>out </a:t>
            </a:r>
            <a:r>
              <a:rPr lang="en-GB" sz="1300" b="0" i="0" u="none" strike="noStrike" dirty="0">
                <a:effectLst/>
                <a:latin typeface="Arial" panose="020B0604020202020204" pitchFamily="34" charset="0"/>
              </a:rPr>
              <a:t>to third sector providers across Wales and credited with helping hundreds of people achieve a sustained recovery from addiction. </a:t>
            </a:r>
          </a:p>
          <a:p>
            <a:pPr rtl="0">
              <a:lnSpc>
                <a:spcPct val="90000"/>
              </a:lnSpc>
              <a:spcBef>
                <a:spcPts val="0"/>
              </a:spcBef>
              <a:spcAft>
                <a:spcPts val="800"/>
              </a:spcAft>
            </a:pPr>
            <a:r>
              <a:rPr lang="en-GB" sz="1300" b="0" i="0" u="none" strike="noStrike" dirty="0">
                <a:effectLst/>
                <a:latin typeface="Arial" panose="020B0604020202020204" pitchFamily="34" charset="0"/>
              </a:rPr>
              <a:t>The benefits of HG2GD programmes have been wide reaching, profoundly empowering - providing individuals with drug and alcohol problems with the skills and strategies to live more fulfilling lives and in turn to support others seeking recovery.</a:t>
            </a:r>
            <a:endParaRPr lang="en-GB" sz="1300" b="0" dirty="0">
              <a:effectLst/>
            </a:endParaRPr>
          </a:p>
          <a:p>
            <a:pPr marL="0" indent="0">
              <a:lnSpc>
                <a:spcPct val="90000"/>
              </a:lnSpc>
              <a:buNone/>
            </a:pPr>
            <a:endParaRPr lang="en-GB" sz="1100" dirty="0"/>
          </a:p>
        </p:txBody>
      </p:sp>
      <p:sp>
        <p:nvSpPr>
          <p:cNvPr id="32" name="Rectangle 31">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5813" y="658367"/>
            <a:ext cx="3539537"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ogo&#10;&#10;Description automatically generated">
            <a:extLst>
              <a:ext uri="{FF2B5EF4-FFF2-40B4-BE49-F238E27FC236}">
                <a16:creationId xmlns:a16="http://schemas.microsoft.com/office/drawing/2014/main" id="{A75771AB-2ECF-473E-B021-EBFFC952B9B2}"/>
              </a:ext>
            </a:extLst>
          </p:cNvPr>
          <p:cNvPicPr>
            <a:picLocks noChangeAspect="1"/>
          </p:cNvPicPr>
          <p:nvPr/>
        </p:nvPicPr>
        <p:blipFill>
          <a:blip r:embed="rId2"/>
          <a:stretch>
            <a:fillRect/>
          </a:stretch>
        </p:blipFill>
        <p:spPr>
          <a:xfrm>
            <a:off x="5130799" y="1306167"/>
            <a:ext cx="3229429" cy="1388654"/>
          </a:xfrm>
          <a:prstGeom prst="rect">
            <a:avLst/>
          </a:prstGeom>
        </p:spPr>
      </p:pic>
      <p:sp>
        <p:nvSpPr>
          <p:cNvPr id="34" name="Rectangle 33">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5813" y="3530966"/>
            <a:ext cx="3539537"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651AAB-3D6E-45AA-9CD1-1554F714B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99" y="4393981"/>
            <a:ext cx="3229429" cy="936533"/>
          </a:xfrm>
          <a:prstGeom prst="rect">
            <a:avLst/>
          </a:prstGeom>
        </p:spPr>
      </p:pic>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1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D5BF6D-4680-455C-8423-DFBA81DE22A1}"/>
              </a:ext>
            </a:extLst>
          </p:cNvPr>
          <p:cNvSpPr>
            <a:spLocks noGrp="1"/>
          </p:cNvSpPr>
          <p:nvPr>
            <p:ph type="title"/>
          </p:nvPr>
        </p:nvSpPr>
        <p:spPr>
          <a:xfrm>
            <a:off x="3512344" y="1231900"/>
            <a:ext cx="4922045" cy="1243649"/>
          </a:xfrm>
        </p:spPr>
        <p:txBody>
          <a:bodyPr>
            <a:normAutofit/>
          </a:bodyPr>
          <a:lstStyle/>
          <a:p>
            <a:endParaRPr lang="en-GB"/>
          </a:p>
        </p:txBody>
      </p:sp>
      <p:sp>
        <p:nvSpPr>
          <p:cNvPr id="19" name="Rectangle 18">
            <a:extLst>
              <a:ext uri="{FF2B5EF4-FFF2-40B4-BE49-F238E27FC236}">
                <a16:creationId xmlns:a16="http://schemas.microsoft.com/office/drawing/2014/main" id="{9E4F72BA-9736-4E62-8CD6-7E63E04CD5FB}"/>
              </a:ext>
            </a:extLst>
          </p:cNvPr>
          <p:cNvSpPr/>
          <p:nvPr/>
        </p:nvSpPr>
        <p:spPr bwMode="auto">
          <a:xfrm>
            <a:off x="0" y="857251"/>
            <a:ext cx="9144000" cy="1673352"/>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sz="1350" dirty="0">
              <a:solidFill>
                <a:srgbClr val="000000"/>
              </a:solidFill>
              <a:latin typeface="Arial" charset="0"/>
              <a:ea typeface="ＭＳ Ｐゴシック" charset="0"/>
            </a:endParaRPr>
          </a:p>
        </p:txBody>
      </p:sp>
      <p:sp>
        <p:nvSpPr>
          <p:cNvPr id="10" name="Content Placeholder 9">
            <a:extLst>
              <a:ext uri="{FF2B5EF4-FFF2-40B4-BE49-F238E27FC236}">
                <a16:creationId xmlns:a16="http://schemas.microsoft.com/office/drawing/2014/main" id="{83B5D5A3-38C0-4132-9732-0740DD5F293D}"/>
              </a:ext>
            </a:extLst>
          </p:cNvPr>
          <p:cNvSpPr>
            <a:spLocks noGrp="1"/>
          </p:cNvSpPr>
          <p:nvPr>
            <p:ph idx="1"/>
          </p:nvPr>
        </p:nvSpPr>
        <p:spPr>
          <a:xfrm>
            <a:off x="354248" y="1283987"/>
            <a:ext cx="6017616" cy="953546"/>
          </a:xfrm>
        </p:spPr>
        <p:txBody>
          <a:bodyPr>
            <a:normAutofit fontScale="55000" lnSpcReduction="20000"/>
          </a:bodyPr>
          <a:lstStyle/>
          <a:p>
            <a:pPr marL="0" indent="0">
              <a:buNone/>
            </a:pPr>
            <a:r>
              <a:rPr lang="en-US" altLang="en-US" sz="7500" spc="-90" dirty="0">
                <a:solidFill>
                  <a:schemeClr val="bg1"/>
                </a:solidFill>
                <a:latin typeface="Arial" panose="020B0604020202020204" pitchFamily="34" charset="0"/>
                <a:ea typeface="+mj-ea"/>
                <a:cs typeface="Arial" panose="020B0604020202020204" pitchFamily="34" charset="0"/>
              </a:rPr>
              <a:t>Our Criteria for Content</a:t>
            </a:r>
          </a:p>
          <a:p>
            <a:endParaRPr lang="en-GB" dirty="0"/>
          </a:p>
        </p:txBody>
      </p:sp>
      <p:pic>
        <p:nvPicPr>
          <p:cNvPr id="6" name="Picture 1">
            <a:extLst>
              <a:ext uri="{FF2B5EF4-FFF2-40B4-BE49-F238E27FC236}">
                <a16:creationId xmlns:a16="http://schemas.microsoft.com/office/drawing/2014/main" id="{3C5B2D02-6FFB-432F-BBD7-06610A9E571A}"/>
              </a:ext>
            </a:extLst>
          </p:cNvPr>
          <p:cNvPicPr>
            <a:picLocks noChangeAspect="1"/>
          </p:cNvPicPr>
          <p:nvPr/>
        </p:nvPicPr>
        <p:blipFill rotWithShape="1">
          <a:blip r:embed="rId2">
            <a:extLst>
              <a:ext uri="{28A0092B-C50C-407E-A947-70E740481C1C}">
                <a14:useLocalDpi xmlns:a14="http://schemas.microsoft.com/office/drawing/2010/main" val="0"/>
              </a:ext>
            </a:extLst>
          </a:blip>
          <a:srcRect t="1365" r="3" b="3"/>
          <a:stretch/>
        </p:blipFill>
        <p:spPr bwMode="auto">
          <a:xfrm>
            <a:off x="7816612" y="969246"/>
            <a:ext cx="876809" cy="1300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6BDEE13-E01B-43FD-B3C1-3237EE57C5CE}"/>
              </a:ext>
            </a:extLst>
          </p:cNvPr>
          <p:cNvSpPr txBox="1"/>
          <p:nvPr/>
        </p:nvSpPr>
        <p:spPr>
          <a:xfrm>
            <a:off x="164362" y="2712908"/>
            <a:ext cx="7074146" cy="2793072"/>
          </a:xfrm>
          <a:prstGeom prst="rect">
            <a:avLst/>
          </a:prstGeom>
          <a:noFill/>
        </p:spPr>
        <p:txBody>
          <a:bodyPr wrap="square" rtlCol="0">
            <a:spAutoFit/>
          </a:bodyPr>
          <a:lstStyle/>
          <a:p>
            <a:r>
              <a:rPr lang="en-GB" b="1" dirty="0">
                <a:solidFill>
                  <a:srgbClr val="000000"/>
                </a:solidFill>
                <a:latin typeface="Arial" panose="020B0604020202020204" pitchFamily="34" charset="0"/>
                <a:cs typeface="Arial" panose="020B0604020202020204" pitchFamily="34" charset="0"/>
              </a:rPr>
              <a:t>We want the App to target</a:t>
            </a:r>
            <a:r>
              <a:rPr lang="en-GB" sz="1500" b="1" dirty="0">
                <a:solidFill>
                  <a:srgbClr val="000000"/>
                </a:solidFill>
                <a:latin typeface="Arial" panose="020B0604020202020204" pitchFamily="34" charset="0"/>
                <a:cs typeface="Arial" panose="020B0604020202020204" pitchFamily="34" charset="0"/>
              </a:rPr>
              <a:t>:</a:t>
            </a:r>
            <a:endParaRPr lang="en-GB" sz="2250" b="1" dirty="0">
              <a:solidFill>
                <a:srgbClr val="000000"/>
              </a:solidFill>
              <a:latin typeface="Arial" panose="020B0604020202020204" pitchFamily="34" charset="0"/>
              <a:cs typeface="Arial" panose="020B0604020202020204" pitchFamily="34" charset="0"/>
            </a:endParaRPr>
          </a:p>
          <a:p>
            <a:endParaRPr lang="en-GB" sz="2250" b="1" dirty="0">
              <a:solidFill>
                <a:srgbClr val="000000"/>
              </a:solidFill>
              <a:latin typeface="Arial" panose="020B0604020202020204" pitchFamily="34" charset="0"/>
              <a:cs typeface="Arial" panose="020B0604020202020204" pitchFamily="34" charset="0"/>
            </a:endParaRPr>
          </a:p>
          <a:p>
            <a:r>
              <a:rPr lang="en-GB" sz="2250" b="1" dirty="0">
                <a:solidFill>
                  <a:srgbClr val="000000"/>
                </a:solidFill>
                <a:latin typeface="Arial" panose="020B0604020202020204" pitchFamily="34" charset="0"/>
                <a:cs typeface="Arial" panose="020B0604020202020204" pitchFamily="34" charset="0"/>
              </a:rPr>
              <a:t>		</a:t>
            </a:r>
          </a:p>
          <a:p>
            <a:r>
              <a:rPr lang="en-GB" sz="2250" b="1" dirty="0">
                <a:solidFill>
                  <a:srgbClr val="000000"/>
                </a:solidFill>
                <a:latin typeface="Arial" panose="020B0604020202020204" pitchFamily="34" charset="0"/>
                <a:cs typeface="Arial" panose="020B0604020202020204" pitchFamily="34" charset="0"/>
              </a:rPr>
              <a:t>		Engagement – with the App and recovery</a:t>
            </a:r>
          </a:p>
          <a:p>
            <a:endParaRPr lang="en-GB" sz="2250" b="1" dirty="0">
              <a:solidFill>
                <a:srgbClr val="000000"/>
              </a:solidFill>
              <a:latin typeface="Arial" panose="020B0604020202020204" pitchFamily="34" charset="0"/>
              <a:cs typeface="Arial" panose="020B0604020202020204" pitchFamily="34" charset="0"/>
            </a:endParaRPr>
          </a:p>
          <a:p>
            <a:r>
              <a:rPr lang="en-GB" sz="2250" b="1" dirty="0">
                <a:solidFill>
                  <a:srgbClr val="000000"/>
                </a:solidFill>
                <a:latin typeface="Arial" panose="020B0604020202020204" pitchFamily="34" charset="0"/>
                <a:cs typeface="Arial" panose="020B0604020202020204" pitchFamily="34" charset="0"/>
              </a:rPr>
              <a:t>		Connectedness – to others in recovery</a:t>
            </a:r>
          </a:p>
          <a:p>
            <a:endParaRPr lang="en-GB" sz="2250" b="1" dirty="0">
              <a:solidFill>
                <a:srgbClr val="000000"/>
              </a:solidFill>
              <a:latin typeface="Arial" panose="020B0604020202020204" pitchFamily="34" charset="0"/>
              <a:cs typeface="Arial" panose="020B0604020202020204" pitchFamily="34" charset="0"/>
            </a:endParaRPr>
          </a:p>
          <a:p>
            <a:r>
              <a:rPr lang="en-GB" sz="2250" b="1" dirty="0">
                <a:solidFill>
                  <a:srgbClr val="000000"/>
                </a:solidFill>
                <a:latin typeface="Arial" panose="020B0604020202020204" pitchFamily="34" charset="0"/>
                <a:cs typeface="Arial" panose="020B0604020202020204" pitchFamily="34" charset="0"/>
              </a:rPr>
              <a:t>		Commitment – to change and recovery</a:t>
            </a:r>
          </a:p>
        </p:txBody>
      </p:sp>
      <p:pic>
        <p:nvPicPr>
          <p:cNvPr id="11" name="Picture 4" descr="asterisk.png">
            <a:extLst>
              <a:ext uri="{FF2B5EF4-FFF2-40B4-BE49-F238E27FC236}">
                <a16:creationId xmlns:a16="http://schemas.microsoft.com/office/drawing/2014/main" id="{7239C98D-3D42-4801-847F-EDDDCFF93027}"/>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88516" y="3688640"/>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asterisk.png">
            <a:extLst>
              <a:ext uri="{FF2B5EF4-FFF2-40B4-BE49-F238E27FC236}">
                <a16:creationId xmlns:a16="http://schemas.microsoft.com/office/drawing/2014/main" id="{A1C3C923-C3FA-4A2B-A761-46036FB24933}"/>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88516" y="4357952"/>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asterisk.png">
            <a:extLst>
              <a:ext uri="{FF2B5EF4-FFF2-40B4-BE49-F238E27FC236}">
                <a16:creationId xmlns:a16="http://schemas.microsoft.com/office/drawing/2014/main" id="{37486A4B-EEA0-4B83-91E7-D2A2C523B065}"/>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88517" y="5041551"/>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Graphical user interface, application&#10;&#10;Description automatically generated">
            <a:extLst>
              <a:ext uri="{FF2B5EF4-FFF2-40B4-BE49-F238E27FC236}">
                <a16:creationId xmlns:a16="http://schemas.microsoft.com/office/drawing/2014/main" id="{D6AD7E57-E068-48EE-8389-7D6F9BC016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771" t="18056" r="51165" b="16821"/>
          <a:stretch/>
        </p:blipFill>
        <p:spPr bwMode="auto">
          <a:xfrm>
            <a:off x="7163541" y="2905252"/>
            <a:ext cx="1529880" cy="32857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64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D5BF6D-4680-455C-8423-DFBA81DE22A1}"/>
              </a:ext>
            </a:extLst>
          </p:cNvPr>
          <p:cNvSpPr>
            <a:spLocks noGrp="1"/>
          </p:cNvSpPr>
          <p:nvPr>
            <p:ph type="title"/>
          </p:nvPr>
        </p:nvSpPr>
        <p:spPr>
          <a:xfrm>
            <a:off x="3512344" y="1231900"/>
            <a:ext cx="4922045" cy="1243649"/>
          </a:xfrm>
        </p:spPr>
        <p:txBody>
          <a:bodyPr>
            <a:normAutofit/>
          </a:bodyPr>
          <a:lstStyle/>
          <a:p>
            <a:endParaRPr lang="en-GB"/>
          </a:p>
        </p:txBody>
      </p:sp>
      <p:sp>
        <p:nvSpPr>
          <p:cNvPr id="19" name="Rectangle 18">
            <a:extLst>
              <a:ext uri="{FF2B5EF4-FFF2-40B4-BE49-F238E27FC236}">
                <a16:creationId xmlns:a16="http://schemas.microsoft.com/office/drawing/2014/main" id="{9E4F72BA-9736-4E62-8CD6-7E63E04CD5FB}"/>
              </a:ext>
            </a:extLst>
          </p:cNvPr>
          <p:cNvSpPr/>
          <p:nvPr/>
        </p:nvSpPr>
        <p:spPr bwMode="auto">
          <a:xfrm>
            <a:off x="0" y="857252"/>
            <a:ext cx="9144000" cy="1618297"/>
          </a:xfrm>
          <a:prstGeom prst="rect">
            <a:avLst/>
          </a:prstGeom>
          <a:solidFill>
            <a:schemeClr val="accent4"/>
          </a:solidFill>
          <a:ln w="9525" cap="flat" cmpd="sng" algn="ctr">
            <a:noFill/>
            <a:prstDash val="solid"/>
            <a:round/>
            <a:headEnd type="none" w="med" len="med"/>
            <a:tailEnd type="none" w="med" len="med"/>
          </a:ln>
          <a:effectLst/>
        </p:spPr>
        <p:txBody>
          <a:bodyPr/>
          <a:lstStyle/>
          <a:p>
            <a:pPr>
              <a:defRPr/>
            </a:pPr>
            <a:endParaRPr lang="en-US" sz="1350" dirty="0">
              <a:solidFill>
                <a:srgbClr val="000000"/>
              </a:solidFill>
              <a:latin typeface="Arial" charset="0"/>
              <a:ea typeface="ＭＳ Ｐゴシック" charset="0"/>
            </a:endParaRPr>
          </a:p>
        </p:txBody>
      </p:sp>
      <p:sp>
        <p:nvSpPr>
          <p:cNvPr id="10" name="Content Placeholder 9">
            <a:extLst>
              <a:ext uri="{FF2B5EF4-FFF2-40B4-BE49-F238E27FC236}">
                <a16:creationId xmlns:a16="http://schemas.microsoft.com/office/drawing/2014/main" id="{83B5D5A3-38C0-4132-9732-0740DD5F293D}"/>
              </a:ext>
            </a:extLst>
          </p:cNvPr>
          <p:cNvSpPr>
            <a:spLocks noGrp="1"/>
          </p:cNvSpPr>
          <p:nvPr>
            <p:ph idx="1"/>
          </p:nvPr>
        </p:nvSpPr>
        <p:spPr>
          <a:xfrm>
            <a:off x="354249" y="1231900"/>
            <a:ext cx="6529694" cy="595667"/>
          </a:xfrm>
        </p:spPr>
        <p:txBody>
          <a:bodyPr>
            <a:normAutofit fontScale="77500" lnSpcReduction="20000"/>
          </a:bodyPr>
          <a:lstStyle/>
          <a:p>
            <a:pPr marL="0" indent="0">
              <a:buNone/>
            </a:pPr>
            <a:r>
              <a:rPr lang="en-US" altLang="en-US" sz="5250" spc="-90" dirty="0">
                <a:solidFill>
                  <a:schemeClr val="bg1"/>
                </a:solidFill>
                <a:latin typeface="Arial" panose="020B0604020202020204" pitchFamily="34" charset="0"/>
                <a:ea typeface="+mj-ea"/>
                <a:cs typeface="Arial" panose="020B0604020202020204" pitchFamily="34" charset="0"/>
              </a:rPr>
              <a:t>App Design</a:t>
            </a:r>
          </a:p>
          <a:p>
            <a:endParaRPr lang="en-GB" dirty="0"/>
          </a:p>
        </p:txBody>
      </p:sp>
      <p:pic>
        <p:nvPicPr>
          <p:cNvPr id="6" name="Picture 1">
            <a:extLst>
              <a:ext uri="{FF2B5EF4-FFF2-40B4-BE49-F238E27FC236}">
                <a16:creationId xmlns:a16="http://schemas.microsoft.com/office/drawing/2014/main" id="{3C5B2D02-6FFB-432F-BBD7-06610A9E571A}"/>
              </a:ext>
            </a:extLst>
          </p:cNvPr>
          <p:cNvPicPr>
            <a:picLocks noChangeAspect="1"/>
          </p:cNvPicPr>
          <p:nvPr/>
        </p:nvPicPr>
        <p:blipFill rotWithShape="1">
          <a:blip r:embed="rId2">
            <a:extLst>
              <a:ext uri="{28A0092B-C50C-407E-A947-70E740481C1C}">
                <a14:useLocalDpi xmlns:a14="http://schemas.microsoft.com/office/drawing/2010/main" val="0"/>
              </a:ext>
            </a:extLst>
          </a:blip>
          <a:srcRect t="1365" r="3" b="3"/>
          <a:stretch/>
        </p:blipFill>
        <p:spPr bwMode="auto">
          <a:xfrm>
            <a:off x="7835149" y="1187764"/>
            <a:ext cx="838473" cy="1243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6BDEE13-E01B-43FD-B3C1-3237EE57C5CE}"/>
              </a:ext>
            </a:extLst>
          </p:cNvPr>
          <p:cNvSpPr txBox="1"/>
          <p:nvPr/>
        </p:nvSpPr>
        <p:spPr>
          <a:xfrm>
            <a:off x="811928" y="2658757"/>
            <a:ext cx="4028386" cy="3663823"/>
          </a:xfrm>
          <a:prstGeom prst="rect">
            <a:avLst/>
          </a:prstGeom>
          <a:noFill/>
        </p:spPr>
        <p:txBody>
          <a:bodyPr wrap="square" rtlCol="0">
            <a:spAutoFit/>
          </a:bodyPr>
          <a:lstStyle/>
          <a:p>
            <a:pPr>
              <a:lnSpc>
                <a:spcPct val="150000"/>
              </a:lnSpc>
            </a:pPr>
            <a:r>
              <a:rPr lang="en-GB" sz="2250" b="1" dirty="0">
                <a:solidFill>
                  <a:srgbClr val="000000"/>
                </a:solidFill>
                <a:latin typeface="Arial" panose="020B0604020202020204" pitchFamily="34" charset="0"/>
                <a:cs typeface="Arial" panose="020B0604020202020204" pitchFamily="34" charset="0"/>
              </a:rPr>
              <a:t>My Recovery/Wellbeing</a:t>
            </a:r>
          </a:p>
          <a:p>
            <a:pPr>
              <a:lnSpc>
                <a:spcPct val="150000"/>
              </a:lnSpc>
            </a:pPr>
            <a:r>
              <a:rPr lang="en-GB" sz="2250" b="1" dirty="0">
                <a:solidFill>
                  <a:srgbClr val="000000"/>
                </a:solidFill>
                <a:latin typeface="Arial" panose="020B0604020202020204" pitchFamily="34" charset="0"/>
                <a:cs typeface="Arial" panose="020B0604020202020204" pitchFamily="34" charset="0"/>
              </a:rPr>
              <a:t>My Check In</a:t>
            </a:r>
          </a:p>
          <a:p>
            <a:pPr>
              <a:lnSpc>
                <a:spcPct val="150000"/>
              </a:lnSpc>
            </a:pPr>
            <a:r>
              <a:rPr lang="en-GB" sz="2250" b="1" dirty="0">
                <a:solidFill>
                  <a:srgbClr val="000000"/>
                </a:solidFill>
                <a:latin typeface="Arial" panose="020B0604020202020204" pitchFamily="34" charset="0"/>
                <a:cs typeface="Arial" panose="020B0604020202020204" pitchFamily="34" charset="0"/>
              </a:rPr>
              <a:t>My Sessions</a:t>
            </a:r>
          </a:p>
          <a:p>
            <a:pPr>
              <a:lnSpc>
                <a:spcPct val="150000"/>
              </a:lnSpc>
            </a:pPr>
            <a:r>
              <a:rPr lang="en-GB" sz="2250" b="1" dirty="0">
                <a:solidFill>
                  <a:srgbClr val="000000"/>
                </a:solidFill>
                <a:latin typeface="Arial" panose="020B0604020202020204" pitchFamily="34" charset="0"/>
                <a:cs typeface="Arial" panose="020B0604020202020204" pitchFamily="34" charset="0"/>
              </a:rPr>
              <a:t>My Tool Box</a:t>
            </a:r>
          </a:p>
          <a:p>
            <a:pPr>
              <a:lnSpc>
                <a:spcPct val="150000"/>
              </a:lnSpc>
            </a:pPr>
            <a:r>
              <a:rPr lang="en-GB" sz="2250" b="1" dirty="0">
                <a:solidFill>
                  <a:srgbClr val="000000"/>
                </a:solidFill>
                <a:latin typeface="Arial" panose="020B0604020202020204" pitchFamily="34" charset="0"/>
                <a:cs typeface="Arial" panose="020B0604020202020204" pitchFamily="34" charset="0"/>
              </a:rPr>
              <a:t>My Challenges</a:t>
            </a:r>
          </a:p>
          <a:p>
            <a:pPr>
              <a:lnSpc>
                <a:spcPct val="150000"/>
              </a:lnSpc>
            </a:pPr>
            <a:r>
              <a:rPr lang="en-GB" sz="2250" b="1" dirty="0">
                <a:solidFill>
                  <a:srgbClr val="000000"/>
                </a:solidFill>
                <a:latin typeface="Arial" panose="020B0604020202020204" pitchFamily="34" charset="0"/>
                <a:cs typeface="Arial" panose="020B0604020202020204" pitchFamily="34" charset="0"/>
              </a:rPr>
              <a:t>Emergency Contacts</a:t>
            </a:r>
          </a:p>
          <a:p>
            <a:pPr>
              <a:lnSpc>
                <a:spcPct val="150000"/>
              </a:lnSpc>
            </a:pPr>
            <a:r>
              <a:rPr lang="en-GB" sz="2250" b="1" dirty="0">
                <a:solidFill>
                  <a:srgbClr val="000000"/>
                </a:solidFill>
                <a:latin typeface="Arial" panose="020B0604020202020204" pitchFamily="34" charset="0"/>
                <a:cs typeface="Arial" panose="020B0604020202020204" pitchFamily="34" charset="0"/>
              </a:rPr>
              <a:t>Inspirational Quotes</a:t>
            </a:r>
          </a:p>
        </p:txBody>
      </p:sp>
      <p:pic>
        <p:nvPicPr>
          <p:cNvPr id="11" name="Picture 4" descr="asterisk.png">
            <a:extLst>
              <a:ext uri="{FF2B5EF4-FFF2-40B4-BE49-F238E27FC236}">
                <a16:creationId xmlns:a16="http://schemas.microsoft.com/office/drawing/2014/main" id="{7239C98D-3D42-4801-847F-EDDDCFF93027}"/>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54613" y="3888319"/>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asterisk.png">
            <a:extLst>
              <a:ext uri="{FF2B5EF4-FFF2-40B4-BE49-F238E27FC236}">
                <a16:creationId xmlns:a16="http://schemas.microsoft.com/office/drawing/2014/main" id="{A1C3C923-C3FA-4A2B-A761-46036FB24933}"/>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54613" y="4354191"/>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asterisk.png">
            <a:extLst>
              <a:ext uri="{FF2B5EF4-FFF2-40B4-BE49-F238E27FC236}">
                <a16:creationId xmlns:a16="http://schemas.microsoft.com/office/drawing/2014/main" id="{136473E1-8443-CE4F-9BD5-9E73C546255B}"/>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72661" y="2811494"/>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asterisk.png">
            <a:extLst>
              <a:ext uri="{FF2B5EF4-FFF2-40B4-BE49-F238E27FC236}">
                <a16:creationId xmlns:a16="http://schemas.microsoft.com/office/drawing/2014/main" id="{73326942-E850-7248-8336-DDC0E07E2110}"/>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72661" y="3344102"/>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asterisk.png">
            <a:extLst>
              <a:ext uri="{FF2B5EF4-FFF2-40B4-BE49-F238E27FC236}">
                <a16:creationId xmlns:a16="http://schemas.microsoft.com/office/drawing/2014/main" id="{F0BBEB55-88F1-634D-A7A8-10F31E466968}"/>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54249" y="4880527"/>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asterisk.png">
            <a:extLst>
              <a:ext uri="{FF2B5EF4-FFF2-40B4-BE49-F238E27FC236}">
                <a16:creationId xmlns:a16="http://schemas.microsoft.com/office/drawing/2014/main" id="{22BE0927-1D2C-4342-9144-57E5B69C5CDD}"/>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72661" y="5450120"/>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asterisk.png">
            <a:extLst>
              <a:ext uri="{FF2B5EF4-FFF2-40B4-BE49-F238E27FC236}">
                <a16:creationId xmlns:a16="http://schemas.microsoft.com/office/drawing/2014/main" id="{1A248E0C-7F1F-4FC9-B2A1-FC9891E34F81}"/>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54249" y="5970620"/>
            <a:ext cx="352682" cy="3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Graphical user interface, application&#10;&#10;Description automatically generated">
            <a:extLst>
              <a:ext uri="{FF2B5EF4-FFF2-40B4-BE49-F238E27FC236}">
                <a16:creationId xmlns:a16="http://schemas.microsoft.com/office/drawing/2014/main" id="{28446735-DDA9-4E5A-B49C-71D7A8162E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7" t="18455" r="51061" b="15636"/>
          <a:stretch/>
        </p:blipFill>
        <p:spPr bwMode="auto">
          <a:xfrm>
            <a:off x="6883943" y="2620062"/>
            <a:ext cx="1681316" cy="3524779"/>
          </a:xfrm>
          <a:prstGeom prst="rect">
            <a:avLst/>
          </a:prstGeom>
          <a:ln>
            <a:noFill/>
          </a:ln>
          <a:extLst>
            <a:ext uri="{53640926-AAD7-44D8-BBD7-CCE9431645EC}">
              <a14:shadowObscured xmlns:a14="http://schemas.microsoft.com/office/drawing/2010/main"/>
            </a:ext>
          </a:extLst>
        </p:spPr>
      </p:pic>
      <p:pic>
        <p:nvPicPr>
          <p:cNvPr id="22" name="Picture 21" descr="Graphical user interface, application, Word&#10;&#10;Description automatically generated">
            <a:extLst>
              <a:ext uri="{FF2B5EF4-FFF2-40B4-BE49-F238E27FC236}">
                <a16:creationId xmlns:a16="http://schemas.microsoft.com/office/drawing/2014/main" id="{696961FA-F927-427C-B570-AE4EB84BB2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85" t="18252" r="51061" b="15027"/>
          <a:stretch/>
        </p:blipFill>
        <p:spPr bwMode="auto">
          <a:xfrm>
            <a:off x="5031113" y="2626721"/>
            <a:ext cx="1662030" cy="3573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6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1DD927E3-57A8-4D05-B345-55B86CDBF6FD}"/>
              </a:ext>
            </a:extLst>
          </p:cNvPr>
          <p:cNvSpPr>
            <a:spLocks noGrp="1"/>
          </p:cNvSpPr>
          <p:nvPr>
            <p:ph type="title"/>
          </p:nvPr>
        </p:nvSpPr>
        <p:spPr bwMode="auto">
          <a:xfrm>
            <a:off x="552450" y="304800"/>
            <a:ext cx="8077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dirty="0">
                <a:latin typeface="Calibri" panose="020F0502020204030204" pitchFamily="34" charset="0"/>
                <a:cs typeface="Arial" panose="020B0604020202020204" pitchFamily="34" charset="0"/>
              </a:rPr>
              <a:t>The Moving On App</a:t>
            </a:r>
          </a:p>
        </p:txBody>
      </p:sp>
      <p:sp>
        <p:nvSpPr>
          <p:cNvPr id="9" name="Content Placeholder 6">
            <a:extLst>
              <a:ext uri="{FF2B5EF4-FFF2-40B4-BE49-F238E27FC236}">
                <a16:creationId xmlns:a16="http://schemas.microsoft.com/office/drawing/2014/main" id="{AA49D966-BCC4-4410-9453-F1D3465F57EB}"/>
              </a:ext>
            </a:extLst>
          </p:cNvPr>
          <p:cNvSpPr txBox="1">
            <a:spLocks/>
          </p:cNvSpPr>
          <p:nvPr/>
        </p:nvSpPr>
        <p:spPr bwMode="auto">
          <a:xfrm>
            <a:off x="612775" y="1557338"/>
            <a:ext cx="8243888" cy="1676400"/>
          </a:xfrm>
          <a:prstGeom prst="rect">
            <a:avLst/>
          </a:prstGeom>
          <a:noFill/>
          <a:ln>
            <a:noFill/>
          </a:ln>
        </p:spPr>
        <p:txBody>
          <a:bodyPr/>
          <a:lstStyle/>
          <a:p>
            <a:pPr eaLnBrk="1" hangingPunct="1">
              <a:lnSpc>
                <a:spcPct val="120000"/>
              </a:lnSpc>
              <a:spcBef>
                <a:spcPct val="20000"/>
              </a:spcBef>
              <a:buFont typeface="Arial" pitchFamily="34" charset="0"/>
              <a:buNone/>
              <a:defRPr/>
            </a:pPr>
            <a:r>
              <a:rPr lang="en-US" sz="2600" dirty="0">
                <a:solidFill>
                  <a:srgbClr val="000000"/>
                </a:solidFill>
                <a:latin typeface="Calibri" pitchFamily="34" charset="0"/>
              </a:rPr>
              <a:t>We see that the App can enhance MOIMR in several ways…</a:t>
            </a:r>
          </a:p>
          <a:p>
            <a:pPr marL="514350" indent="-514350" eaLnBrk="1" hangingPunct="1">
              <a:lnSpc>
                <a:spcPct val="120000"/>
              </a:lnSpc>
              <a:spcBef>
                <a:spcPct val="20000"/>
              </a:spcBef>
              <a:buFont typeface="+mj-lt"/>
              <a:buAutoNum type="arabicPeriod"/>
              <a:defRPr/>
            </a:pPr>
            <a:r>
              <a:rPr lang="en-US" sz="2600" dirty="0">
                <a:solidFill>
                  <a:srgbClr val="000000"/>
                </a:solidFill>
                <a:latin typeface="Calibri" pitchFamily="34" charset="0"/>
              </a:rPr>
              <a:t>Access to learning – session summaries, reflective exercises</a:t>
            </a:r>
          </a:p>
          <a:p>
            <a:pPr marL="514350" indent="-514350" eaLnBrk="1" hangingPunct="1">
              <a:lnSpc>
                <a:spcPct val="120000"/>
              </a:lnSpc>
              <a:spcBef>
                <a:spcPct val="20000"/>
              </a:spcBef>
              <a:buFont typeface="+mj-lt"/>
              <a:buAutoNum type="arabicPeriod"/>
              <a:defRPr/>
            </a:pPr>
            <a:r>
              <a:rPr lang="en-US" sz="2600" dirty="0">
                <a:solidFill>
                  <a:srgbClr val="000000"/>
                </a:solidFill>
                <a:latin typeface="Calibri" pitchFamily="34" charset="0"/>
              </a:rPr>
              <a:t>Improving motivation and commitment – challenges are recorded, prompts given, success evidenced</a:t>
            </a:r>
          </a:p>
          <a:p>
            <a:pPr marL="514350" indent="-514350">
              <a:lnSpc>
                <a:spcPct val="120000"/>
              </a:lnSpc>
              <a:spcBef>
                <a:spcPct val="20000"/>
              </a:spcBef>
              <a:buFont typeface="+mj-lt"/>
              <a:buAutoNum type="arabicPeriod"/>
              <a:defRPr/>
            </a:pPr>
            <a:r>
              <a:rPr lang="en-US" sz="2600" dirty="0">
                <a:solidFill>
                  <a:srgbClr val="000000"/>
                </a:solidFill>
                <a:latin typeface="Calibri" pitchFamily="34" charset="0"/>
              </a:rPr>
              <a:t>Outcomes and progress can be easily accessed</a:t>
            </a:r>
          </a:p>
          <a:p>
            <a:pPr marL="514350" indent="-514350" eaLnBrk="1" hangingPunct="1">
              <a:lnSpc>
                <a:spcPct val="120000"/>
              </a:lnSpc>
              <a:spcBef>
                <a:spcPct val="20000"/>
              </a:spcBef>
              <a:buFont typeface="+mj-lt"/>
              <a:buAutoNum type="arabicPeriod"/>
              <a:defRPr/>
            </a:pPr>
            <a:r>
              <a:rPr lang="en-US" sz="2600" dirty="0">
                <a:solidFill>
                  <a:srgbClr val="000000"/>
                </a:solidFill>
                <a:latin typeface="Calibri" pitchFamily="34" charset="0"/>
              </a:rPr>
              <a:t>Real-time interventions are available</a:t>
            </a:r>
          </a:p>
          <a:p>
            <a:pPr marL="514350" indent="-514350" eaLnBrk="1" hangingPunct="1">
              <a:lnSpc>
                <a:spcPct val="120000"/>
              </a:lnSpc>
              <a:spcBef>
                <a:spcPct val="20000"/>
              </a:spcBef>
              <a:buFont typeface="+mj-lt"/>
              <a:buAutoNum type="arabicPeriod"/>
              <a:defRPr/>
            </a:pPr>
            <a:r>
              <a:rPr lang="en-US" sz="2600" dirty="0">
                <a:solidFill>
                  <a:srgbClr val="000000"/>
                </a:solidFill>
                <a:latin typeface="Calibri" pitchFamily="34" charset="0"/>
              </a:rPr>
              <a:t>Quick links to crisis numbers are also available </a:t>
            </a:r>
          </a:p>
        </p:txBody>
      </p:sp>
      <p:pic>
        <p:nvPicPr>
          <p:cNvPr id="4" name="Picture 3" descr="Logo, company name&#10;&#10;Description automatically generated">
            <a:extLst>
              <a:ext uri="{FF2B5EF4-FFF2-40B4-BE49-F238E27FC236}">
                <a16:creationId xmlns:a16="http://schemas.microsoft.com/office/drawing/2014/main" id="{D41C0C98-F3FA-4011-B756-5FDC8B4CE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095" y="195262"/>
            <a:ext cx="2132360" cy="936104"/>
          </a:xfrm>
          <a:prstGeom prst="rect">
            <a:avLst/>
          </a:prstGeom>
        </p:spPr>
      </p:pic>
    </p:spTree>
    <p:extLst>
      <p:ext uri="{BB962C8B-B14F-4D97-AF65-F5344CB8AC3E}">
        <p14:creationId xmlns:p14="http://schemas.microsoft.com/office/powerpoint/2010/main" val="1285384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10" y="581404"/>
            <a:ext cx="8229600" cy="1143000"/>
          </a:xfrm>
        </p:spPr>
        <p:txBody>
          <a:bodyPr>
            <a:normAutofit/>
          </a:bodyPr>
          <a:lstStyle/>
          <a:p>
            <a:r>
              <a:rPr lang="en-US" dirty="0"/>
              <a:t>Summary</a:t>
            </a:r>
          </a:p>
        </p:txBody>
      </p:sp>
      <p:sp>
        <p:nvSpPr>
          <p:cNvPr id="3" name="Content Placeholder 2"/>
          <p:cNvSpPr>
            <a:spLocks noGrp="1"/>
          </p:cNvSpPr>
          <p:nvPr>
            <p:ph idx="1"/>
          </p:nvPr>
        </p:nvSpPr>
        <p:spPr>
          <a:xfrm>
            <a:off x="457200" y="1818158"/>
            <a:ext cx="8229600" cy="4765204"/>
          </a:xfrm>
        </p:spPr>
        <p:txBody>
          <a:bodyPr>
            <a:normAutofit fontScale="55000" lnSpcReduction="20000"/>
          </a:bodyPr>
          <a:lstStyle/>
          <a:p>
            <a:r>
              <a:rPr lang="en-US" sz="4200" dirty="0"/>
              <a:t>We have a range of psychosocial group-based interventions in the Substance Misuse Service</a:t>
            </a:r>
          </a:p>
          <a:p>
            <a:pPr marL="0" indent="0">
              <a:buNone/>
            </a:pPr>
            <a:endParaRPr lang="en-US" sz="4200" dirty="0"/>
          </a:p>
          <a:p>
            <a:pPr>
              <a:spcBef>
                <a:spcPts val="720"/>
              </a:spcBef>
              <a:spcAft>
                <a:spcPts val="1200"/>
              </a:spcAft>
            </a:pPr>
            <a:r>
              <a:rPr lang="en-US" sz="4200" dirty="0"/>
              <a:t>We have attempted to provide intervention at various stages of the treatment journey</a:t>
            </a:r>
          </a:p>
          <a:p>
            <a:pPr>
              <a:spcBef>
                <a:spcPts val="720"/>
              </a:spcBef>
              <a:spcAft>
                <a:spcPts val="1200"/>
              </a:spcAft>
            </a:pPr>
            <a:r>
              <a:rPr lang="en-US" sz="4200" dirty="0"/>
              <a:t>Our MOIMR App is now live and available on:</a:t>
            </a:r>
          </a:p>
          <a:p>
            <a:pPr marL="0" indent="0" algn="l" rtl="0">
              <a:buNone/>
            </a:pPr>
            <a:br>
              <a:rPr lang="en-GB" sz="2500" b="0" i="0" dirty="0">
                <a:solidFill>
                  <a:srgbClr val="1D2228"/>
                </a:solidFill>
                <a:effectLst/>
                <a:latin typeface="Helvetica Neue"/>
              </a:rPr>
            </a:br>
            <a:r>
              <a:rPr lang="en-GB" sz="2500" b="1" i="0" u="sng" dirty="0">
                <a:solidFill>
                  <a:srgbClr val="1D2228"/>
                </a:solidFill>
                <a:effectLst/>
                <a:latin typeface="Helvetica Neue"/>
              </a:rPr>
              <a:t>Apple:</a:t>
            </a:r>
            <a:endParaRPr lang="en-GB" sz="2500" b="0" i="0" dirty="0">
              <a:solidFill>
                <a:srgbClr val="1D2228"/>
              </a:solidFill>
              <a:effectLst/>
              <a:latin typeface="Helvetica Neue"/>
            </a:endParaRPr>
          </a:p>
          <a:p>
            <a:pPr marL="0" indent="0" algn="l" rtl="0">
              <a:buNone/>
            </a:pPr>
            <a:r>
              <a:rPr lang="en-GB" sz="2500" b="0" i="1" dirty="0">
                <a:solidFill>
                  <a:srgbClr val="1D2228"/>
                </a:solidFill>
                <a:effectLst/>
                <a:latin typeface="Helvetica Neue"/>
              </a:rPr>
              <a:t>(Apple App Store)</a:t>
            </a:r>
            <a:endParaRPr lang="en-GB" sz="2500" b="0" i="0" dirty="0">
              <a:solidFill>
                <a:srgbClr val="1D2228"/>
              </a:solidFill>
              <a:effectLst/>
              <a:latin typeface="Helvetica Neue"/>
            </a:endParaRPr>
          </a:p>
          <a:p>
            <a:pPr marL="0" indent="0" algn="l" rtl="0">
              <a:buNone/>
            </a:pPr>
            <a:r>
              <a:rPr lang="en-GB" sz="2500" b="0" i="0" u="sng" dirty="0">
                <a:solidFill>
                  <a:srgbClr val="196AD4"/>
                </a:solidFill>
                <a:effectLst/>
                <a:latin typeface="Helvetica Neue"/>
                <a:hlinkClick r:id="rId4"/>
              </a:rPr>
              <a:t>https://apps.apple.com/gb/app/moving-on-app/id1616191176</a:t>
            </a:r>
            <a:endParaRPr lang="en-GB" sz="2500" b="0" i="0" dirty="0">
              <a:solidFill>
                <a:srgbClr val="1D2228"/>
              </a:solidFill>
              <a:effectLst/>
              <a:latin typeface="Helvetica Neue"/>
            </a:endParaRPr>
          </a:p>
          <a:p>
            <a:pPr marL="0" indent="0" algn="l" rtl="0">
              <a:buNone/>
            </a:pPr>
            <a:br>
              <a:rPr lang="en-GB" sz="2500" b="0" i="0" dirty="0">
                <a:solidFill>
                  <a:srgbClr val="1D2228"/>
                </a:solidFill>
                <a:effectLst/>
                <a:latin typeface="Helvetica Neue"/>
              </a:rPr>
            </a:br>
            <a:r>
              <a:rPr lang="en-GB" sz="2500" b="1" i="0" u="sng" dirty="0">
                <a:solidFill>
                  <a:srgbClr val="1D2228"/>
                </a:solidFill>
                <a:effectLst/>
                <a:latin typeface="Helvetica Neue"/>
              </a:rPr>
              <a:t>Android:</a:t>
            </a:r>
            <a:endParaRPr lang="en-GB" sz="2500" b="0" i="0" dirty="0">
              <a:solidFill>
                <a:srgbClr val="1D2228"/>
              </a:solidFill>
              <a:effectLst/>
              <a:latin typeface="Helvetica Neue"/>
            </a:endParaRPr>
          </a:p>
          <a:p>
            <a:pPr marL="0" indent="0" algn="l" rtl="0">
              <a:buNone/>
            </a:pPr>
            <a:r>
              <a:rPr lang="en-GB" sz="2500" b="0" i="1" dirty="0">
                <a:solidFill>
                  <a:srgbClr val="1D2228"/>
                </a:solidFill>
                <a:effectLst/>
                <a:latin typeface="Helvetica Neue"/>
              </a:rPr>
              <a:t>(Google Play Store)</a:t>
            </a:r>
            <a:endParaRPr lang="en-GB" sz="2500" b="0" i="0" dirty="0">
              <a:solidFill>
                <a:srgbClr val="1D2228"/>
              </a:solidFill>
              <a:effectLst/>
              <a:latin typeface="Helvetica Neue"/>
            </a:endParaRPr>
          </a:p>
          <a:p>
            <a:pPr marL="0" indent="0" algn="l" rtl="0">
              <a:buNone/>
            </a:pPr>
            <a:r>
              <a:rPr lang="en-GB" sz="2500" b="0" i="0" u="sng" dirty="0">
                <a:solidFill>
                  <a:srgbClr val="338FE9"/>
                </a:solidFill>
                <a:effectLst/>
                <a:latin typeface="Helvetica Neue"/>
                <a:hlinkClick r:id="rId5"/>
              </a:rPr>
              <a:t>https://play.google.com/store/apps/details?id=com.moimr.com&amp;gl=GB</a:t>
            </a:r>
            <a:endParaRPr lang="en-GB" sz="2500" b="0" i="0" u="sng" dirty="0">
              <a:solidFill>
                <a:srgbClr val="338FE9"/>
              </a:solidFill>
              <a:effectLst/>
              <a:latin typeface="Helvetica Neue"/>
            </a:endParaRPr>
          </a:p>
          <a:p>
            <a:pPr marL="0" indent="0" algn="l" rtl="0">
              <a:buNone/>
            </a:pPr>
            <a:endParaRPr lang="en-GB" sz="2500" u="sng" dirty="0">
              <a:solidFill>
                <a:srgbClr val="338FE9"/>
              </a:solidFill>
              <a:latin typeface="Helvetica Neue"/>
            </a:endParaRPr>
          </a:p>
          <a:p>
            <a:pPr marL="0" indent="0" algn="l" rtl="0">
              <a:buNone/>
            </a:pPr>
            <a:r>
              <a:rPr lang="en-GB" sz="2500" b="1" i="0" u="sng" dirty="0">
                <a:solidFill>
                  <a:srgbClr val="1D2228"/>
                </a:solidFill>
                <a:effectLst/>
                <a:latin typeface="Helvetica Neue"/>
              </a:rPr>
              <a:t>Desktop:</a:t>
            </a:r>
            <a:endParaRPr lang="en-GB" sz="2500" b="0" i="0" dirty="0">
              <a:solidFill>
                <a:srgbClr val="1D2228"/>
              </a:solidFill>
              <a:effectLst/>
              <a:latin typeface="Helvetica Neue"/>
            </a:endParaRPr>
          </a:p>
          <a:p>
            <a:pPr marL="0" indent="0" algn="l" rtl="0">
              <a:buNone/>
            </a:pPr>
            <a:r>
              <a:rPr lang="en-GB" sz="2500" b="0" i="0" dirty="0">
                <a:solidFill>
                  <a:srgbClr val="1D2228"/>
                </a:solidFill>
                <a:effectLst/>
                <a:latin typeface="Helvetica Neue"/>
              </a:rPr>
              <a:t> </a:t>
            </a:r>
            <a:r>
              <a:rPr lang="en-GB" sz="2500" b="0" i="0" u="sng" dirty="0">
                <a:solidFill>
                  <a:srgbClr val="196AD4"/>
                </a:solidFill>
                <a:effectLst/>
                <a:latin typeface="Helvetica Neue"/>
                <a:hlinkClick r:id="rId6"/>
              </a:rPr>
              <a:t>https://app.moimr.com/</a:t>
            </a:r>
            <a:r>
              <a:rPr lang="en-GB" sz="2500" b="0" i="0" dirty="0">
                <a:solidFill>
                  <a:srgbClr val="1D2228"/>
                </a:solidFill>
                <a:effectLst/>
                <a:latin typeface="Helvetica Neue"/>
              </a:rPr>
              <a:t>  </a:t>
            </a:r>
          </a:p>
          <a:p>
            <a:pPr>
              <a:spcBef>
                <a:spcPts val="720"/>
              </a:spcBef>
              <a:spcAft>
                <a:spcPts val="1200"/>
              </a:spcAft>
            </a:pPr>
            <a:endParaRPr lang="en-US" dirty="0"/>
          </a:p>
          <a:p>
            <a:pPr>
              <a:spcBef>
                <a:spcPts val="720"/>
              </a:spcBef>
              <a:spcAft>
                <a:spcPts val="1200"/>
              </a:spcAft>
            </a:pPr>
            <a:endParaRPr lang="en-US" dirty="0"/>
          </a:p>
        </p:txBody>
      </p:sp>
    </p:spTree>
    <p:custDataLst>
      <p:tags r:id="rId1"/>
    </p:custDataLst>
    <p:extLst>
      <p:ext uri="{BB962C8B-B14F-4D97-AF65-F5344CB8AC3E}">
        <p14:creationId xmlns:p14="http://schemas.microsoft.com/office/powerpoint/2010/main" val="3063630314"/>
      </p:ext>
    </p:extLst>
  </p:cSld>
  <p:clrMapOvr>
    <a:masterClrMapping/>
  </p:clrMapOvr>
  <mc:AlternateContent xmlns:mc="http://schemas.openxmlformats.org/markup-compatibility/2006" xmlns:p14="http://schemas.microsoft.com/office/powerpoint/2010/main">
    <mc:Choice Requires="p14">
      <p:transition spd="slow" p14:dur="2000" advTm="72853"/>
    </mc:Choice>
    <mc:Fallback xmlns="">
      <p:transition xmlns:p14="http://schemas.microsoft.com/office/powerpoint/2010/main" spd="slow" advTm="7285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2"/>
          <p:cNvSpPr>
            <a:spLocks noChangeArrowheads="1"/>
          </p:cNvSpPr>
          <p:nvPr/>
        </p:nvSpPr>
        <p:spPr bwMode="auto">
          <a:xfrm>
            <a:off x="0" y="3100834"/>
            <a:ext cx="9158288" cy="3776662"/>
          </a:xfrm>
          <a:prstGeom prst="rect">
            <a:avLst/>
          </a:prstGeom>
          <a:solidFill>
            <a:srgbClr val="66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en-GB" dirty="0"/>
              <a:t>MOIMR Film 1: Moving On (a 20-minute film)</a:t>
            </a:r>
          </a:p>
          <a:p>
            <a:pPr lvl="1"/>
            <a:r>
              <a:rPr lang="en-GB" dirty="0">
                <a:hlinkClick r:id="rId3"/>
              </a:rPr>
              <a:t>https://vimeo.com/175253959</a:t>
            </a:r>
            <a:endParaRPr lang="en-GB" dirty="0"/>
          </a:p>
          <a:p>
            <a:pPr lvl="1"/>
            <a:r>
              <a:rPr lang="en-GB" dirty="0"/>
              <a:t> </a:t>
            </a:r>
          </a:p>
          <a:p>
            <a:pPr lvl="1"/>
            <a:r>
              <a:rPr lang="en-GB" dirty="0"/>
              <a:t>MOIMR Film 2: Keep On Moving On (2 ½ years later)</a:t>
            </a:r>
          </a:p>
          <a:p>
            <a:pPr lvl="1"/>
            <a:r>
              <a:rPr lang="en-GB" dirty="0">
                <a:hlinkClick r:id="rId4" tooltip="https://vimeo.com/265578904"/>
              </a:rPr>
              <a:t>https://vimeo.com/265578904</a:t>
            </a:r>
            <a:endParaRPr lang="en-GB" dirty="0"/>
          </a:p>
          <a:p>
            <a:pPr lvl="1"/>
            <a:endParaRPr lang="en-GB" dirty="0"/>
          </a:p>
          <a:p>
            <a:pPr lvl="1"/>
            <a:r>
              <a:rPr lang="en-GB" dirty="0"/>
              <a:t>A Feasibility Study of MOIMR</a:t>
            </a:r>
          </a:p>
          <a:p>
            <a:pPr lvl="1"/>
            <a:r>
              <a:rPr lang="en-GB" dirty="0">
                <a:hlinkClick r:id="rId5"/>
              </a:rPr>
              <a:t>https://alcoholchange.org.uk/publication/a-feasibility-study-of-moving-on-in-my-recovery</a:t>
            </a:r>
            <a:endParaRPr lang="en-GB" dirty="0"/>
          </a:p>
          <a:p>
            <a:pPr lvl="1"/>
            <a:endParaRPr lang="en-GB" dirty="0"/>
          </a:p>
          <a:p>
            <a:pPr lvl="1"/>
            <a:r>
              <a:rPr lang="en-GB" dirty="0"/>
              <a:t>Email:  </a:t>
            </a:r>
            <a:r>
              <a:rPr lang="en-GB" dirty="0">
                <a:hlinkClick r:id="rId6"/>
              </a:rPr>
              <a:t>brajna@moimr.com</a:t>
            </a:r>
            <a:endParaRPr lang="en-GB" dirty="0"/>
          </a:p>
          <a:p>
            <a:pPr lvl="1"/>
            <a:endParaRPr lang="en-GB" dirty="0"/>
          </a:p>
          <a:p>
            <a:pPr lvl="1"/>
            <a:r>
              <a:rPr lang="en-GB" dirty="0"/>
              <a:t>Website: </a:t>
            </a:r>
            <a:r>
              <a:rPr lang="en-GB" dirty="0">
                <a:hlinkClick r:id="rId7"/>
              </a:rPr>
              <a:t>www.moimr.com</a:t>
            </a:r>
            <a:endParaRPr lang="en-GB" dirty="0"/>
          </a:p>
          <a:p>
            <a:pPr lvl="1"/>
            <a:endParaRPr lang="en-GB" dirty="0"/>
          </a:p>
        </p:txBody>
      </p:sp>
      <p:sp>
        <p:nvSpPr>
          <p:cNvPr id="54274" name="Text Box 2"/>
          <p:cNvSpPr txBox="1">
            <a:spLocks noChangeArrowheads="1"/>
          </p:cNvSpPr>
          <p:nvPr/>
        </p:nvSpPr>
        <p:spPr bwMode="auto">
          <a:xfrm>
            <a:off x="414899" y="324601"/>
            <a:ext cx="3556600"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GB" sz="5800" dirty="0">
                <a:cs typeface="Arial" charset="0"/>
              </a:rPr>
              <a:t>THANK YOU!</a:t>
            </a:r>
            <a:br>
              <a:rPr lang="en-GB" sz="5800" dirty="0">
                <a:cs typeface="Arial" charset="0"/>
              </a:rPr>
            </a:br>
            <a:endParaRPr lang="en-GB" sz="5800" dirty="0">
              <a:cs typeface="Arial" charset="0"/>
            </a:endParaRPr>
          </a:p>
          <a:p>
            <a:pPr>
              <a:spcBef>
                <a:spcPct val="50000"/>
              </a:spcBef>
              <a:defRPr/>
            </a:pPr>
            <a:endParaRPr lang="en-GB" sz="800" dirty="0">
              <a:cs typeface="Arial" charset="0"/>
            </a:endParaRPr>
          </a:p>
        </p:txBody>
      </p:sp>
      <p:pic>
        <p:nvPicPr>
          <p:cNvPr id="2" name="Picture 1" descr="12_27.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28472" y="282057"/>
            <a:ext cx="3739487" cy="317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Rectangle 1"/>
          <p:cNvSpPr>
            <a:spLocks noChangeArrowheads="1"/>
          </p:cNvSpPr>
          <p:nvPr/>
        </p:nvSpPr>
        <p:spPr bwMode="auto">
          <a:xfrm>
            <a:off x="-73317" y="3065115"/>
            <a:ext cx="5595595" cy="71438"/>
          </a:xfrm>
          <a:prstGeom prst="rect">
            <a:avLst/>
          </a:prstGeom>
          <a:solidFill>
            <a:schemeClr val="tx1"/>
          </a:solidFill>
          <a:ln>
            <a:noFill/>
          </a:ln>
        </p:spPr>
        <p:txBody>
          <a:bodyPr/>
          <a:lstStyle/>
          <a:p>
            <a:endParaRPr lang="en-US">
              <a:solidFill>
                <a:srgbClr val="000000"/>
              </a:solidFill>
            </a:endParaRPr>
          </a:p>
        </p:txBody>
      </p:sp>
    </p:spTree>
    <p:extLst>
      <p:ext uri="{BB962C8B-B14F-4D97-AF65-F5344CB8AC3E}">
        <p14:creationId xmlns:p14="http://schemas.microsoft.com/office/powerpoint/2010/main" val="358766569"/>
      </p:ext>
    </p:extLst>
  </p:cSld>
  <p:clrMapOvr>
    <a:masterClrMapping/>
  </p:clrMapOvr>
  <p:transition spd="slow" advTm="939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4274"/>
                                        </p:tgtEl>
                                        <p:attrNameLst>
                                          <p:attrName>style.visibility</p:attrName>
                                        </p:attrNameLst>
                                      </p:cBhvr>
                                      <p:to>
                                        <p:strVal val="visible"/>
                                      </p:to>
                                    </p:set>
                                    <p:anim calcmode="lin" valueType="num">
                                      <p:cBhvr additive="base">
                                        <p:cTn id="13" dur="500" fill="hold"/>
                                        <p:tgtEl>
                                          <p:spTgt spid="54274"/>
                                        </p:tgtEl>
                                        <p:attrNameLst>
                                          <p:attrName>ppt_x</p:attrName>
                                        </p:attrNameLst>
                                      </p:cBhvr>
                                      <p:tavLst>
                                        <p:tav tm="0">
                                          <p:val>
                                            <p:strVal val="#ppt_x"/>
                                          </p:val>
                                        </p:tav>
                                        <p:tav tm="100000">
                                          <p:val>
                                            <p:strVal val="#ppt_x"/>
                                          </p:val>
                                        </p:tav>
                                      </p:tavLst>
                                    </p:anim>
                                    <p:anim calcmode="lin" valueType="num">
                                      <p:cBhvr additive="base">
                                        <p:cTn id="14" dur="500" fill="hold"/>
                                        <p:tgtEl>
                                          <p:spTgt spid="5427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35" presetClass="emph" presetSubtype="0" repeatCount="2000" fill="hold" grpId="1" nodeType="afterEffect">
                                  <p:stCondLst>
                                    <p:cond delay="1000"/>
                                  </p:stCondLst>
                                  <p:childTnLst>
                                    <p:anim calcmode="discrete" valueType="str">
                                      <p:cBhvr>
                                        <p:cTn id="17" dur="1000" fill="hold"/>
                                        <p:tgtEl>
                                          <p:spTgt spid="542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3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E80D0C11-3F33-44C1-94F3-C351CF9CA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CDF34-005E-460F-A5F4-B3423E2E6196}"/>
              </a:ext>
            </a:extLst>
          </p:cNvPr>
          <p:cNvSpPr>
            <a:spLocks noGrp="1"/>
          </p:cNvSpPr>
          <p:nvPr>
            <p:ph type="ctrTitle"/>
          </p:nvPr>
        </p:nvSpPr>
        <p:spPr>
          <a:xfrm>
            <a:off x="45804" y="3696756"/>
            <a:ext cx="3499707" cy="1696462"/>
          </a:xfrm>
        </p:spPr>
        <p:txBody>
          <a:bodyPr anchor="t">
            <a:normAutofit fontScale="90000"/>
          </a:bodyPr>
          <a:lstStyle/>
          <a:p>
            <a:pPr algn="l">
              <a:lnSpc>
                <a:spcPct val="90000"/>
              </a:lnSpc>
            </a:pPr>
            <a:r>
              <a:rPr lang="en-US" sz="3600" dirty="0">
                <a:solidFill>
                  <a:schemeClr val="accent5"/>
                </a:solidFill>
              </a:rPr>
              <a:t>Working to promote recovery &amp; to enhance outcomes</a:t>
            </a:r>
            <a:br>
              <a:rPr lang="en-US" sz="3600" dirty="0"/>
            </a:br>
            <a:endParaRPr lang="en-GB" sz="3600" dirty="0"/>
          </a:p>
        </p:txBody>
      </p:sp>
      <p:sp>
        <p:nvSpPr>
          <p:cNvPr id="3" name="Subtitle 2">
            <a:extLst>
              <a:ext uri="{FF2B5EF4-FFF2-40B4-BE49-F238E27FC236}">
                <a16:creationId xmlns:a16="http://schemas.microsoft.com/office/drawing/2014/main" id="{D211174D-DCB3-425D-9389-2F5F44247CB7}"/>
              </a:ext>
            </a:extLst>
          </p:cNvPr>
          <p:cNvSpPr>
            <a:spLocks noGrp="1"/>
          </p:cNvSpPr>
          <p:nvPr>
            <p:ph type="subTitle" idx="1"/>
          </p:nvPr>
        </p:nvSpPr>
        <p:spPr>
          <a:xfrm>
            <a:off x="3103063" y="3527139"/>
            <a:ext cx="5421430" cy="2630962"/>
          </a:xfrm>
        </p:spPr>
        <p:txBody>
          <a:bodyPr anchor="t">
            <a:normAutofit/>
          </a:bodyPr>
          <a:lstStyle/>
          <a:p>
            <a:pPr marL="265113" indent="-265113" algn="l">
              <a:lnSpc>
                <a:spcPct val="90000"/>
              </a:lnSpc>
              <a:buFont typeface="Arial" panose="020B0604020202020204" pitchFamily="34" charset="0"/>
              <a:buChar char="•"/>
            </a:pPr>
            <a:r>
              <a:rPr lang="en-US" sz="1100" dirty="0">
                <a:solidFill>
                  <a:schemeClr val="accent5">
                    <a:lumMod val="75000"/>
                  </a:schemeClr>
                </a:solidFill>
              </a:rPr>
              <a:t>What is that leads to a person to keep using alcohol or drugs despite encountering numerous negative even catastrophic consequences? (Illogical, Irrational, Self-defeating)</a:t>
            </a:r>
          </a:p>
          <a:p>
            <a:pPr marL="285750" indent="-285750" algn="l">
              <a:lnSpc>
                <a:spcPct val="90000"/>
              </a:lnSpc>
              <a:buFont typeface="Arial" panose="020B0604020202020204" pitchFamily="34" charset="0"/>
              <a:buChar char="•"/>
            </a:pPr>
            <a:r>
              <a:rPr lang="en-US" sz="1100" dirty="0">
                <a:solidFill>
                  <a:schemeClr val="accent5">
                    <a:lumMod val="75000"/>
                  </a:schemeClr>
                </a:solidFill>
              </a:rPr>
              <a:t>Wanting to stop and not wanting to stop at the same time (solve the problem but not have the consequences = ambivalence) </a:t>
            </a:r>
          </a:p>
          <a:p>
            <a:pPr marL="285750" indent="-285750" algn="l">
              <a:lnSpc>
                <a:spcPct val="90000"/>
              </a:lnSpc>
              <a:buFont typeface="Arial" panose="020B0604020202020204" pitchFamily="34" charset="0"/>
              <a:buChar char="•"/>
            </a:pPr>
            <a:r>
              <a:rPr lang="en-US" sz="1100" dirty="0">
                <a:solidFill>
                  <a:schemeClr val="accent5">
                    <a:lumMod val="75000"/>
                  </a:schemeClr>
                </a:solidFill>
              </a:rPr>
              <a:t> Ambivalence is the key issue to resolve for change to occur (ambivalence is NOT pathological)</a:t>
            </a:r>
          </a:p>
          <a:p>
            <a:pPr marL="285750" indent="-285750" algn="l">
              <a:lnSpc>
                <a:spcPct val="90000"/>
              </a:lnSpc>
              <a:buFont typeface="Arial" panose="020B0604020202020204" pitchFamily="34" charset="0"/>
              <a:buChar char="•"/>
            </a:pPr>
            <a:r>
              <a:rPr lang="en-US" sz="1100" dirty="0">
                <a:solidFill>
                  <a:schemeClr val="accent5">
                    <a:lumMod val="75000"/>
                  </a:schemeClr>
                </a:solidFill>
              </a:rPr>
              <a:t>However, as ambivalence in our interactions can feel unpleasant, we often make the error of pushing people to commit to change before they are ready to do so.</a:t>
            </a:r>
          </a:p>
          <a:p>
            <a:pPr marL="285750" indent="-285750" algn="l">
              <a:lnSpc>
                <a:spcPct val="90000"/>
              </a:lnSpc>
              <a:buFont typeface="Arial" panose="020B0604020202020204" pitchFamily="34" charset="0"/>
              <a:buChar char="•"/>
            </a:pPr>
            <a:r>
              <a:rPr lang="en-GB" sz="1100" b="1" dirty="0">
                <a:solidFill>
                  <a:schemeClr val="accent5">
                    <a:lumMod val="75000"/>
                  </a:schemeClr>
                </a:solidFill>
              </a:rPr>
              <a:t>Therapeutic Stance – </a:t>
            </a:r>
            <a:r>
              <a:rPr lang="en-GB" sz="1100" dirty="0">
                <a:solidFill>
                  <a:schemeClr val="accent5">
                    <a:lumMod val="75000"/>
                  </a:schemeClr>
                </a:solidFill>
              </a:rPr>
              <a:t>equity, being vulnerable, compassionate, genuine; does not lecture or coerce; models acceptance of challenging content; undermines experiential control; helps to clarify valued directions; distinguishes between values and goals.</a:t>
            </a:r>
          </a:p>
          <a:p>
            <a:pPr>
              <a:lnSpc>
                <a:spcPct val="90000"/>
              </a:lnSpc>
            </a:pPr>
            <a:r>
              <a:rPr lang="en-GB" sz="1100" b="1" dirty="0">
                <a:solidFill>
                  <a:schemeClr val="accent5">
                    <a:lumMod val="75000"/>
                  </a:schemeClr>
                </a:solidFill>
              </a:rPr>
              <a:t>(Building patterns of committed action</a:t>
            </a:r>
            <a:r>
              <a:rPr lang="en-GB" sz="1100" dirty="0">
                <a:solidFill>
                  <a:schemeClr val="accent5">
                    <a:lumMod val="75000"/>
                  </a:schemeClr>
                </a:solidFill>
              </a:rPr>
              <a:t> – plans actions in line with values; finds sources of value in small steps)</a:t>
            </a:r>
          </a:p>
          <a:p>
            <a:pPr marL="285750" indent="-285750" algn="l">
              <a:lnSpc>
                <a:spcPct val="90000"/>
              </a:lnSpc>
              <a:buFont typeface="Arial" panose="020B0604020202020204" pitchFamily="34" charset="0"/>
              <a:buChar char="•"/>
            </a:pPr>
            <a:endParaRPr lang="en-US" sz="800" dirty="0"/>
          </a:p>
          <a:p>
            <a:pPr algn="l">
              <a:lnSpc>
                <a:spcPct val="90000"/>
              </a:lnSpc>
            </a:pPr>
            <a:endParaRPr lang="en-US" sz="800" dirty="0"/>
          </a:p>
          <a:p>
            <a:pPr algn="l">
              <a:lnSpc>
                <a:spcPct val="90000"/>
              </a:lnSpc>
            </a:pPr>
            <a:endParaRPr lang="en-GB" sz="800" dirty="0"/>
          </a:p>
        </p:txBody>
      </p:sp>
      <p:sp>
        <p:nvSpPr>
          <p:cNvPr id="41" name="Rectangle 40">
            <a:extLst>
              <a:ext uri="{FF2B5EF4-FFF2-40B4-BE49-F238E27FC236}">
                <a16:creationId xmlns:a16="http://schemas.microsoft.com/office/drawing/2014/main" id="{816D2053-BB10-4615-A38D-86EEC0D86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16608" cy="359902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14" descr="man-in-boat">
            <a:extLst>
              <a:ext uri="{FF2B5EF4-FFF2-40B4-BE49-F238E27FC236}">
                <a16:creationId xmlns:a16="http://schemas.microsoft.com/office/drawing/2014/main" id="{11DF81EB-79AD-466F-A8FB-1F0D700410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63" r="1" b="1"/>
          <a:stretch/>
        </p:blipFill>
        <p:spPr bwMode="auto">
          <a:xfrm>
            <a:off x="867618" y="286116"/>
            <a:ext cx="7167639" cy="3142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17DD-F4EA-A649-900A-5C43D460A205}"/>
              </a:ext>
            </a:extLst>
          </p:cNvPr>
          <p:cNvSpPr>
            <a:spLocks noGrp="1"/>
          </p:cNvSpPr>
          <p:nvPr>
            <p:ph type="title"/>
          </p:nvPr>
        </p:nvSpPr>
        <p:spPr/>
        <p:txBody>
          <a:bodyPr>
            <a:normAutofit fontScale="90000"/>
          </a:bodyPr>
          <a:lstStyle/>
          <a:p>
            <a:r>
              <a:rPr lang="en-US" dirty="0"/>
              <a:t>The Struggle of Addictive </a:t>
            </a:r>
            <a:r>
              <a:rPr lang="en-US" dirty="0" err="1"/>
              <a:t>Behaviours</a:t>
            </a:r>
            <a:endParaRPr lang="en-US" dirty="0"/>
          </a:p>
        </p:txBody>
      </p:sp>
      <p:sp>
        <p:nvSpPr>
          <p:cNvPr id="37" name="Text Box 1">
            <a:extLst>
              <a:ext uri="{FF2B5EF4-FFF2-40B4-BE49-F238E27FC236}">
                <a16:creationId xmlns:a16="http://schemas.microsoft.com/office/drawing/2014/main" id="{368DCA05-CD64-A84E-BE57-1C49CEF01EAD}"/>
              </a:ext>
            </a:extLst>
          </p:cNvPr>
          <p:cNvSpPr txBox="1"/>
          <p:nvPr/>
        </p:nvSpPr>
        <p:spPr>
          <a:xfrm>
            <a:off x="218863" y="3213504"/>
            <a:ext cx="1162441" cy="754998"/>
          </a:xfrm>
          <a:prstGeom prst="rect">
            <a:avLst/>
          </a:prstGeom>
          <a:solidFill>
            <a:schemeClr val="lt1"/>
          </a:solidFill>
          <a:ln w="2222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latin typeface="Calibri" panose="020F0502020204030204" pitchFamily="34" charset="0"/>
                <a:ea typeface="Calibri" panose="020F0502020204030204" pitchFamily="34" charset="0"/>
                <a:cs typeface="Times New Roman" panose="02020603050405020304" pitchFamily="18" charset="0"/>
              </a:rPr>
              <a:t>We e</a:t>
            </a:r>
            <a:r>
              <a:rPr lang="en-GB" sz="1200" dirty="0">
                <a:effectLst/>
                <a:latin typeface="Calibri" panose="020F0502020204030204" pitchFamily="34" charset="0"/>
                <a:ea typeface="Calibri" panose="020F0502020204030204" pitchFamily="34" charset="0"/>
                <a:cs typeface="Times New Roman" panose="02020603050405020304" pitchFamily="18" charset="0"/>
              </a:rPr>
              <a:t>xperience dissatisfaction, loss / suffering</a:t>
            </a:r>
          </a:p>
        </p:txBody>
      </p:sp>
      <p:cxnSp>
        <p:nvCxnSpPr>
          <p:cNvPr id="38" name="Straight Arrow Connector 37">
            <a:extLst>
              <a:ext uri="{FF2B5EF4-FFF2-40B4-BE49-F238E27FC236}">
                <a16:creationId xmlns:a16="http://schemas.microsoft.com/office/drawing/2014/main" id="{E4591597-8FD9-6E49-A4BF-7D2BA158518F}"/>
              </a:ext>
            </a:extLst>
          </p:cNvPr>
          <p:cNvCxnSpPr/>
          <p:nvPr/>
        </p:nvCxnSpPr>
        <p:spPr>
          <a:xfrm>
            <a:off x="1380256" y="3575554"/>
            <a:ext cx="285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 Box 3">
            <a:extLst>
              <a:ext uri="{FF2B5EF4-FFF2-40B4-BE49-F238E27FC236}">
                <a16:creationId xmlns:a16="http://schemas.microsoft.com/office/drawing/2014/main" id="{8CC649E3-642F-5146-A7F5-9EB0DB72EF08}"/>
              </a:ext>
            </a:extLst>
          </p:cNvPr>
          <p:cNvSpPr txBox="1"/>
          <p:nvPr/>
        </p:nvSpPr>
        <p:spPr>
          <a:xfrm>
            <a:off x="1715074" y="3213504"/>
            <a:ext cx="1213593" cy="768914"/>
          </a:xfrm>
          <a:prstGeom prst="rect">
            <a:avLst/>
          </a:prstGeom>
          <a:solidFill>
            <a:schemeClr val="lt1"/>
          </a:solidFill>
          <a:ln w="2222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As a species we are hardwired to escape pain</a:t>
            </a:r>
          </a:p>
        </p:txBody>
      </p:sp>
      <p:sp>
        <p:nvSpPr>
          <p:cNvPr id="40" name="Text Box 4">
            <a:extLst>
              <a:ext uri="{FF2B5EF4-FFF2-40B4-BE49-F238E27FC236}">
                <a16:creationId xmlns:a16="http://schemas.microsoft.com/office/drawing/2014/main" id="{55C23ADF-6F16-3D4C-8393-6D456B725178}"/>
              </a:ext>
            </a:extLst>
          </p:cNvPr>
          <p:cNvSpPr txBox="1"/>
          <p:nvPr/>
        </p:nvSpPr>
        <p:spPr>
          <a:xfrm>
            <a:off x="3294989" y="3171049"/>
            <a:ext cx="1162441" cy="860724"/>
          </a:xfrm>
          <a:prstGeom prst="rect">
            <a:avLst/>
          </a:prstGeom>
          <a:solidFill>
            <a:schemeClr val="lt1"/>
          </a:solidFill>
          <a:ln w="2222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We learn to do what works effectively in the short-term</a:t>
            </a:r>
          </a:p>
        </p:txBody>
      </p:sp>
      <p:cxnSp>
        <p:nvCxnSpPr>
          <p:cNvPr id="41" name="Straight Arrow Connector 40">
            <a:extLst>
              <a:ext uri="{FF2B5EF4-FFF2-40B4-BE49-F238E27FC236}">
                <a16:creationId xmlns:a16="http://schemas.microsoft.com/office/drawing/2014/main" id="{92B9CCC8-20E2-CD49-9EB8-A7478084DE2C}"/>
              </a:ext>
            </a:extLst>
          </p:cNvPr>
          <p:cNvCxnSpPr/>
          <p:nvPr/>
        </p:nvCxnSpPr>
        <p:spPr>
          <a:xfrm>
            <a:off x="2928783" y="3575554"/>
            <a:ext cx="285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 Box 6">
            <a:extLst>
              <a:ext uri="{FF2B5EF4-FFF2-40B4-BE49-F238E27FC236}">
                <a16:creationId xmlns:a16="http://schemas.microsoft.com/office/drawing/2014/main" id="{FA3ACD42-3B17-1D4F-AA33-31E111BD4011}"/>
              </a:ext>
            </a:extLst>
          </p:cNvPr>
          <p:cNvSpPr txBox="1"/>
          <p:nvPr/>
        </p:nvSpPr>
        <p:spPr>
          <a:xfrm>
            <a:off x="4824914" y="2992972"/>
            <a:ext cx="1162441" cy="1250075"/>
          </a:xfrm>
          <a:prstGeom prst="rect">
            <a:avLst/>
          </a:prstGeom>
          <a:solidFill>
            <a:schemeClr val="lt1"/>
          </a:solidFill>
          <a:ln w="31750" cmpd="sng">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These things block out the pain but they get in the way of living a fulfilled life</a:t>
            </a:r>
          </a:p>
        </p:txBody>
      </p:sp>
      <p:cxnSp>
        <p:nvCxnSpPr>
          <p:cNvPr id="43" name="Straight Arrow Connector 42">
            <a:extLst>
              <a:ext uri="{FF2B5EF4-FFF2-40B4-BE49-F238E27FC236}">
                <a16:creationId xmlns:a16="http://schemas.microsoft.com/office/drawing/2014/main" id="{28E9D2DF-2798-8B45-8838-71A147BB597C}"/>
              </a:ext>
            </a:extLst>
          </p:cNvPr>
          <p:cNvCxnSpPr/>
          <p:nvPr/>
        </p:nvCxnSpPr>
        <p:spPr>
          <a:xfrm>
            <a:off x="5983983" y="3586168"/>
            <a:ext cx="285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5D4EFD0-8E4F-8448-B573-4FBDAA78A1F8}"/>
              </a:ext>
            </a:extLst>
          </p:cNvPr>
          <p:cNvCxnSpPr/>
          <p:nvPr/>
        </p:nvCxnSpPr>
        <p:spPr>
          <a:xfrm>
            <a:off x="4456383" y="3575554"/>
            <a:ext cx="285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 Box 9">
            <a:extLst>
              <a:ext uri="{FF2B5EF4-FFF2-40B4-BE49-F238E27FC236}">
                <a16:creationId xmlns:a16="http://schemas.microsoft.com/office/drawing/2014/main" id="{A336D0C6-5FE0-2346-95A5-6350F2DE60BA}"/>
              </a:ext>
            </a:extLst>
          </p:cNvPr>
          <p:cNvSpPr txBox="1"/>
          <p:nvPr/>
        </p:nvSpPr>
        <p:spPr>
          <a:xfrm>
            <a:off x="6329262" y="3245345"/>
            <a:ext cx="1162441" cy="679286"/>
          </a:xfrm>
          <a:prstGeom prst="rect">
            <a:avLst/>
          </a:prstGeom>
          <a:solidFill>
            <a:schemeClr val="lt1"/>
          </a:solidFill>
          <a:ln w="2222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This creates more pain in the long-term</a:t>
            </a:r>
          </a:p>
        </p:txBody>
      </p:sp>
      <p:cxnSp>
        <p:nvCxnSpPr>
          <p:cNvPr id="46" name="Straight Arrow Connector 45">
            <a:extLst>
              <a:ext uri="{FF2B5EF4-FFF2-40B4-BE49-F238E27FC236}">
                <a16:creationId xmlns:a16="http://schemas.microsoft.com/office/drawing/2014/main" id="{F00126D1-E844-9D4B-9A1A-49DEC6AE065C}"/>
              </a:ext>
            </a:extLst>
          </p:cNvPr>
          <p:cNvCxnSpPr/>
          <p:nvPr/>
        </p:nvCxnSpPr>
        <p:spPr>
          <a:xfrm>
            <a:off x="7511583" y="3586168"/>
            <a:ext cx="285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 Box 11">
            <a:extLst>
              <a:ext uri="{FF2B5EF4-FFF2-40B4-BE49-F238E27FC236}">
                <a16:creationId xmlns:a16="http://schemas.microsoft.com/office/drawing/2014/main" id="{8A7816CF-5A7A-4A4A-B1FF-93E011ADEB61}"/>
              </a:ext>
            </a:extLst>
          </p:cNvPr>
          <p:cNvSpPr txBox="1"/>
          <p:nvPr/>
        </p:nvSpPr>
        <p:spPr>
          <a:xfrm>
            <a:off x="7815011" y="3149821"/>
            <a:ext cx="1162441" cy="881952"/>
          </a:xfrm>
          <a:prstGeom prst="rect">
            <a:avLst/>
          </a:prstGeom>
          <a:solidFill>
            <a:schemeClr val="lt1"/>
          </a:solidFill>
          <a:ln w="22225">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It leads to self -criticism and also reinforces the idea that… </a:t>
            </a:r>
          </a:p>
        </p:txBody>
      </p:sp>
      <p:sp>
        <p:nvSpPr>
          <p:cNvPr id="48" name="Text Box 18">
            <a:extLst>
              <a:ext uri="{FF2B5EF4-FFF2-40B4-BE49-F238E27FC236}">
                <a16:creationId xmlns:a16="http://schemas.microsoft.com/office/drawing/2014/main" id="{3C4B2F6E-EC4F-FF4B-A702-B02C954B2EF1}"/>
              </a:ext>
            </a:extLst>
          </p:cNvPr>
          <p:cNvSpPr txBox="1"/>
          <p:nvPr/>
        </p:nvSpPr>
        <p:spPr>
          <a:xfrm>
            <a:off x="218863" y="1663883"/>
            <a:ext cx="1213593" cy="1110975"/>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In living life we all encounter pain: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often it is not even our fault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19">
            <a:extLst>
              <a:ext uri="{FF2B5EF4-FFF2-40B4-BE49-F238E27FC236}">
                <a16:creationId xmlns:a16="http://schemas.microsoft.com/office/drawing/2014/main" id="{9BBFA044-24C6-BD4B-92D5-E43B40040CB8}"/>
              </a:ext>
            </a:extLst>
          </p:cNvPr>
          <p:cNvSpPr txBox="1"/>
          <p:nvPr/>
        </p:nvSpPr>
        <p:spPr>
          <a:xfrm>
            <a:off x="166547" y="4402255"/>
            <a:ext cx="1213593" cy="1137804"/>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Somehow, we can feel as if we are to blame, or  are damaged, bad, broken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2">
            <a:extLst>
              <a:ext uri="{FF2B5EF4-FFF2-40B4-BE49-F238E27FC236}">
                <a16:creationId xmlns:a16="http://schemas.microsoft.com/office/drawing/2014/main" id="{FB7E83F5-0F05-6947-8459-E2ADB51650F4}"/>
              </a:ext>
            </a:extLst>
          </p:cNvPr>
          <p:cNvSpPr txBox="1"/>
          <p:nvPr/>
        </p:nvSpPr>
        <p:spPr>
          <a:xfrm>
            <a:off x="3263599" y="1844318"/>
            <a:ext cx="1213593" cy="924938"/>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e.g., we drink, drug, avoid, get angry, obsess, eat, isolate etc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127A4746-5862-8C44-9F2E-8638A4A486D2}"/>
              </a:ext>
            </a:extLst>
          </p:cNvPr>
          <p:cNvCxnSpPr/>
          <p:nvPr/>
        </p:nvCxnSpPr>
        <p:spPr>
          <a:xfrm flipV="1">
            <a:off x="3850691" y="2772440"/>
            <a:ext cx="0" cy="382039"/>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31">
            <a:extLst>
              <a:ext uri="{FF2B5EF4-FFF2-40B4-BE49-F238E27FC236}">
                <a16:creationId xmlns:a16="http://schemas.microsoft.com/office/drawing/2014/main" id="{DF57623F-1E62-894E-BAC8-B48ECA0AF8FF}"/>
              </a:ext>
            </a:extLst>
          </p:cNvPr>
          <p:cNvSpPr txBox="1"/>
          <p:nvPr/>
        </p:nvSpPr>
        <p:spPr>
          <a:xfrm>
            <a:off x="6297874" y="2141506"/>
            <a:ext cx="1213593" cy="653813"/>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Like, guilt, shame, regret, &amp; fear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34">
            <a:extLst>
              <a:ext uri="{FF2B5EF4-FFF2-40B4-BE49-F238E27FC236}">
                <a16:creationId xmlns:a16="http://schemas.microsoft.com/office/drawing/2014/main" id="{FAF7259C-6471-F242-BC06-6A62AB346CC1}"/>
              </a:ext>
            </a:extLst>
          </p:cNvPr>
          <p:cNvSpPr txBox="1"/>
          <p:nvPr/>
        </p:nvSpPr>
        <p:spPr>
          <a:xfrm>
            <a:off x="4853977" y="1621427"/>
            <a:ext cx="1213593" cy="1120173"/>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It undermines other aspects of life: our health, relationships, finances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36EBF001-C7CC-7340-ABA3-1C36EB31A496}"/>
              </a:ext>
            </a:extLst>
          </p:cNvPr>
          <p:cNvCxnSpPr/>
          <p:nvPr/>
        </p:nvCxnSpPr>
        <p:spPr>
          <a:xfrm flipH="1" flipV="1">
            <a:off x="8369551" y="4030770"/>
            <a:ext cx="0" cy="899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9DB2F63-E71F-314A-B563-6DE6C768FB5F}"/>
              </a:ext>
            </a:extLst>
          </p:cNvPr>
          <p:cNvCxnSpPr/>
          <p:nvPr/>
        </p:nvCxnSpPr>
        <p:spPr>
          <a:xfrm flipH="1">
            <a:off x="1374444" y="4923513"/>
            <a:ext cx="6988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 Box 149">
            <a:extLst>
              <a:ext uri="{FF2B5EF4-FFF2-40B4-BE49-F238E27FC236}">
                <a16:creationId xmlns:a16="http://schemas.microsoft.com/office/drawing/2014/main" id="{194B84DE-E8D8-0E4A-8F53-86390E5DF4C2}"/>
              </a:ext>
            </a:extLst>
          </p:cNvPr>
          <p:cNvSpPr txBox="1"/>
          <p:nvPr/>
        </p:nvSpPr>
        <p:spPr>
          <a:xfrm>
            <a:off x="1777851" y="1600200"/>
            <a:ext cx="1213593" cy="1171591"/>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What is it you are escaping from – your own vulnerability?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Arrow Connector 56">
            <a:extLst>
              <a:ext uri="{FF2B5EF4-FFF2-40B4-BE49-F238E27FC236}">
                <a16:creationId xmlns:a16="http://schemas.microsoft.com/office/drawing/2014/main" id="{F94AB1BA-88AC-E540-B5CD-BB86AE8F1710}"/>
              </a:ext>
            </a:extLst>
          </p:cNvPr>
          <p:cNvCxnSpPr/>
          <p:nvPr/>
        </p:nvCxnSpPr>
        <p:spPr>
          <a:xfrm flipV="1">
            <a:off x="2364942" y="2814895"/>
            <a:ext cx="0" cy="382039"/>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92FFD19-4496-0D4C-BF85-449A4642D850}"/>
              </a:ext>
            </a:extLst>
          </p:cNvPr>
          <p:cNvCxnSpPr/>
          <p:nvPr/>
        </p:nvCxnSpPr>
        <p:spPr>
          <a:xfrm>
            <a:off x="805953" y="2799564"/>
            <a:ext cx="0" cy="382039"/>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9DD4D92-2A35-F64C-A5CA-66D0F134BD6F}"/>
              </a:ext>
            </a:extLst>
          </p:cNvPr>
          <p:cNvCxnSpPr/>
          <p:nvPr/>
        </p:nvCxnSpPr>
        <p:spPr>
          <a:xfrm flipH="1" flipV="1">
            <a:off x="5430606" y="2751212"/>
            <a:ext cx="0" cy="242698"/>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3A0CE3A-D93B-F649-AFE7-F2C321DB4C4E}"/>
              </a:ext>
            </a:extLst>
          </p:cNvPr>
          <p:cNvCxnSpPr/>
          <p:nvPr/>
        </p:nvCxnSpPr>
        <p:spPr>
          <a:xfrm flipV="1">
            <a:off x="6926817" y="2846737"/>
            <a:ext cx="0" cy="382039"/>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9996D36-0A9B-0342-B197-BE507E6F824F}"/>
              </a:ext>
            </a:extLst>
          </p:cNvPr>
          <p:cNvCxnSpPr/>
          <p:nvPr/>
        </p:nvCxnSpPr>
        <p:spPr>
          <a:xfrm flipV="1">
            <a:off x="785027" y="3982418"/>
            <a:ext cx="0" cy="382039"/>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1" descr="11_11.png">
            <a:extLst>
              <a:ext uri="{FF2B5EF4-FFF2-40B4-BE49-F238E27FC236}">
                <a16:creationId xmlns:a16="http://schemas.microsoft.com/office/drawing/2014/main" id="{D2E378C1-CFCC-3E4B-BF87-B044F767C83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3950" y="4967760"/>
            <a:ext cx="3160485" cy="12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8A4034-D91F-9B4B-B523-CF4AB7781D91}"/>
              </a:ext>
            </a:extLst>
          </p:cNvPr>
          <p:cNvSpPr txBox="1"/>
          <p:nvPr/>
        </p:nvSpPr>
        <p:spPr>
          <a:xfrm>
            <a:off x="123564" y="5782961"/>
            <a:ext cx="4730414" cy="923330"/>
          </a:xfrm>
          <a:prstGeom prst="rect">
            <a:avLst/>
          </a:prstGeom>
          <a:noFill/>
        </p:spPr>
        <p:txBody>
          <a:bodyPr wrap="square" rtlCol="0">
            <a:spAutoFit/>
          </a:bodyPr>
          <a:lstStyle/>
          <a:p>
            <a:r>
              <a:rPr lang="en-US" dirty="0"/>
              <a:t>Also note that some </a:t>
            </a:r>
            <a:r>
              <a:rPr lang="en-US" dirty="0" err="1"/>
              <a:t>behaviours</a:t>
            </a:r>
            <a:r>
              <a:rPr lang="en-US" dirty="0"/>
              <a:t> like alcohol and drug use have many rewarding properties – relaxation, social camaraderie, buzz </a:t>
            </a:r>
            <a:r>
              <a:rPr lang="en-US" dirty="0" err="1"/>
              <a:t>etc</a:t>
            </a:r>
            <a:endParaRPr lang="en-US" dirty="0"/>
          </a:p>
        </p:txBody>
      </p:sp>
      <p:sp>
        <p:nvSpPr>
          <p:cNvPr id="31" name="TextBox 30">
            <a:extLst>
              <a:ext uri="{FF2B5EF4-FFF2-40B4-BE49-F238E27FC236}">
                <a16:creationId xmlns:a16="http://schemas.microsoft.com/office/drawing/2014/main" id="{31E53C12-3D6D-4078-9B68-B1D07BD34CF6}"/>
              </a:ext>
            </a:extLst>
          </p:cNvPr>
          <p:cNvSpPr txBox="1"/>
          <p:nvPr/>
        </p:nvSpPr>
        <p:spPr>
          <a:xfrm>
            <a:off x="5777893" y="6429292"/>
            <a:ext cx="2253553" cy="553998"/>
          </a:xfrm>
          <a:prstGeom prst="rect">
            <a:avLst/>
          </a:prstGeom>
          <a:noFill/>
        </p:spPr>
        <p:txBody>
          <a:bodyPr wrap="square" rtlCol="0">
            <a:spAutoFit/>
          </a:bodyPr>
          <a:lstStyle/>
          <a:p>
            <a:r>
              <a:rPr lang="en-US" altLang="x-none" sz="1200" dirty="0">
                <a:solidFill>
                  <a:schemeClr val="tx1"/>
                </a:solidFill>
              </a:rPr>
              <a:t>Copyright© Dr Lee Hogan</a:t>
            </a:r>
          </a:p>
          <a:p>
            <a:endParaRPr lang="en-GB" dirty="0"/>
          </a:p>
        </p:txBody>
      </p:sp>
    </p:spTree>
    <p:extLst>
      <p:ext uri="{BB962C8B-B14F-4D97-AF65-F5344CB8AC3E}">
        <p14:creationId xmlns:p14="http://schemas.microsoft.com/office/powerpoint/2010/main" val="3982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4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4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500" fill="hold"/>
                                        <p:tgtEl>
                                          <p:spTgt spid="48"/>
                                        </p:tgtEl>
                                      </p:cBhvr>
                                      <p:by x="60000" y="60000"/>
                                    </p:animScale>
                                  </p:childTnLst>
                                </p:cTn>
                              </p:par>
                              <p:par>
                                <p:cTn id="15" presetID="6" presetClass="emph" presetSubtype="0" fill="hold" grpId="1" nodeType="withEffect">
                                  <p:stCondLst>
                                    <p:cond delay="0"/>
                                  </p:stCondLst>
                                  <p:childTnLst>
                                    <p:animScale>
                                      <p:cBhvr>
                                        <p:cTn id="16" dur="500" fill="hold"/>
                                        <p:tgtEl>
                                          <p:spTgt spid="49"/>
                                        </p:tgtEl>
                                      </p:cBhvr>
                                      <p:by x="60000" y="60000"/>
                                    </p:animScale>
                                  </p:childTnLst>
                                </p:cTn>
                              </p:par>
                            </p:childTnLst>
                          </p:cTn>
                        </p:par>
                        <p:par>
                          <p:cTn id="17" fill="hold">
                            <p:stCondLst>
                              <p:cond delay="500"/>
                            </p:stCondLst>
                            <p:childTnLst>
                              <p:par>
                                <p:cTn id="18" presetID="6" presetClass="emph" presetSubtype="0" fill="hold" grpId="0" nodeType="afterEffect">
                                  <p:stCondLst>
                                    <p:cond delay="0"/>
                                  </p:stCondLst>
                                  <p:childTnLst>
                                    <p:animScale>
                                      <p:cBhvr>
                                        <p:cTn id="19" dur="500" fill="hold"/>
                                        <p:tgtEl>
                                          <p:spTgt spid="37"/>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500" fill="hold"/>
                                        <p:tgtEl>
                                          <p:spTgt spid="37"/>
                                        </p:tgtEl>
                                      </p:cBhvr>
                                      <p:by x="75000" y="75000"/>
                                    </p:animScale>
                                  </p:childTnLst>
                                </p:cTn>
                              </p:par>
                            </p:childTnLst>
                          </p:cTn>
                        </p:par>
                        <p:par>
                          <p:cTn id="24" fill="hold">
                            <p:stCondLst>
                              <p:cond delay="500"/>
                            </p:stCondLst>
                            <p:childTnLst>
                              <p:par>
                                <p:cTn id="25" presetID="6" presetClass="emph" presetSubtype="0" fill="hold" grpId="0" nodeType="afterEffect">
                                  <p:stCondLst>
                                    <p:cond delay="0"/>
                                  </p:stCondLst>
                                  <p:childTnLst>
                                    <p:animScale>
                                      <p:cBhvr>
                                        <p:cTn id="26" dur="500" fill="hold"/>
                                        <p:tgtEl>
                                          <p:spTgt spid="3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500" fill="hold"/>
                                        <p:tgtEl>
                                          <p:spTgt spid="39"/>
                                        </p:tgtEl>
                                      </p:cBhvr>
                                      <p:by x="66000" y="66000"/>
                                    </p:animScale>
                                  </p:childTnLst>
                                </p:cTn>
                              </p:par>
                            </p:childTnLst>
                          </p:cTn>
                        </p:par>
                        <p:par>
                          <p:cTn id="31" fill="hold">
                            <p:stCondLst>
                              <p:cond delay="500"/>
                            </p:stCondLst>
                            <p:childTnLst>
                              <p:par>
                                <p:cTn id="32" presetID="6" presetClass="emph" presetSubtype="0" fill="hold" grpId="0" nodeType="afterEffect">
                                  <p:stCondLst>
                                    <p:cond delay="0"/>
                                  </p:stCondLst>
                                  <p:childTnLst>
                                    <p:animScale>
                                      <p:cBhvr>
                                        <p:cTn id="33" dur="500" fill="hold"/>
                                        <p:tgtEl>
                                          <p:spTgt spid="56"/>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500" fill="hold"/>
                                        <p:tgtEl>
                                          <p:spTgt spid="56"/>
                                        </p:tgtEl>
                                      </p:cBhvr>
                                      <p:by x="60000" y="60000"/>
                                    </p:animScale>
                                  </p:childTnLst>
                                </p:cTn>
                              </p:par>
                              <p:par>
                                <p:cTn id="38" presetID="6" presetClass="emph" presetSubtype="0" fill="hold" grpId="0" nodeType="withEffect">
                                  <p:stCondLst>
                                    <p:cond delay="0"/>
                                  </p:stCondLst>
                                  <p:childTnLst>
                                    <p:animScale>
                                      <p:cBhvr>
                                        <p:cTn id="39" dur="500" fill="hold"/>
                                        <p:tgtEl>
                                          <p:spTgt spid="40"/>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1000" fill="hold"/>
                                        <p:tgtEl>
                                          <p:spTgt spid="40"/>
                                        </p:tgtEl>
                                      </p:cBhvr>
                                      <p:by x="66000" y="66000"/>
                                    </p:animScale>
                                  </p:childTnLst>
                                </p:cTn>
                              </p:par>
                              <p:par>
                                <p:cTn id="44" presetID="6" presetClass="emph" presetSubtype="0" fill="hold" grpId="0" nodeType="withEffect">
                                  <p:stCondLst>
                                    <p:cond delay="0"/>
                                  </p:stCondLst>
                                  <p:childTnLst>
                                    <p:animScale>
                                      <p:cBhvr>
                                        <p:cTn id="45" dur="1000" fill="hold"/>
                                        <p:tgtEl>
                                          <p:spTgt spid="50"/>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grpId="1" nodeType="clickEffect">
                                  <p:stCondLst>
                                    <p:cond delay="0"/>
                                  </p:stCondLst>
                                  <p:childTnLst>
                                    <p:animScale>
                                      <p:cBhvr>
                                        <p:cTn id="49" dur="1000" fill="hold"/>
                                        <p:tgtEl>
                                          <p:spTgt spid="50"/>
                                        </p:tgtEl>
                                      </p:cBhvr>
                                      <p:by x="60000" y="60000"/>
                                    </p:animScale>
                                  </p:childTnLst>
                                </p:cTn>
                              </p:par>
                              <p:par>
                                <p:cTn id="50" presetID="6" presetClass="emph" presetSubtype="0" fill="hold" grpId="0" nodeType="withEffect">
                                  <p:stCondLst>
                                    <p:cond delay="0"/>
                                  </p:stCondLst>
                                  <p:childTnLst>
                                    <p:animScale>
                                      <p:cBhvr>
                                        <p:cTn id="51" dur="1000" fill="hold"/>
                                        <p:tgtEl>
                                          <p:spTgt spid="42"/>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1000" fill="hold"/>
                                        <p:tgtEl>
                                          <p:spTgt spid="42"/>
                                        </p:tgtEl>
                                      </p:cBhvr>
                                      <p:by x="66000" y="66000"/>
                                    </p:animScale>
                                  </p:childTnLst>
                                </p:cTn>
                              </p:par>
                              <p:par>
                                <p:cTn id="56" presetID="6" presetClass="emph" presetSubtype="0" fill="hold" grpId="0" nodeType="withEffect">
                                  <p:stCondLst>
                                    <p:cond delay="0"/>
                                  </p:stCondLst>
                                  <p:childTnLst>
                                    <p:animScale>
                                      <p:cBhvr>
                                        <p:cTn id="57" dur="1000" fill="hold"/>
                                        <p:tgtEl>
                                          <p:spTgt spid="53"/>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1000" fill="hold"/>
                                        <p:tgtEl>
                                          <p:spTgt spid="53"/>
                                        </p:tgtEl>
                                      </p:cBhvr>
                                      <p:by x="60000" y="60000"/>
                                    </p:animScale>
                                  </p:childTnLst>
                                </p:cTn>
                              </p:par>
                              <p:par>
                                <p:cTn id="62" presetID="6" presetClass="emph" presetSubtype="0" fill="hold" grpId="0" nodeType="withEffect">
                                  <p:stCondLst>
                                    <p:cond delay="0"/>
                                  </p:stCondLst>
                                  <p:childTnLst>
                                    <p:animScale>
                                      <p:cBhvr>
                                        <p:cTn id="63" dur="1000" fill="hold"/>
                                        <p:tgtEl>
                                          <p:spTgt spid="45"/>
                                        </p:tgtEl>
                                      </p:cBhvr>
                                      <p:by x="150000" y="150000"/>
                                    </p:animScale>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1000" fill="hold"/>
                                        <p:tgtEl>
                                          <p:spTgt spid="45"/>
                                        </p:tgtEl>
                                      </p:cBhvr>
                                      <p:by x="60000" y="60000"/>
                                    </p:animScale>
                                  </p:childTnLst>
                                </p:cTn>
                              </p:par>
                              <p:par>
                                <p:cTn id="68" presetID="6" presetClass="emph" presetSubtype="0" fill="hold" grpId="0" nodeType="withEffect">
                                  <p:stCondLst>
                                    <p:cond delay="0"/>
                                  </p:stCondLst>
                                  <p:childTnLst>
                                    <p:animScale>
                                      <p:cBhvr>
                                        <p:cTn id="69" dur="1000" fill="hold"/>
                                        <p:tgtEl>
                                          <p:spTgt spid="52"/>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1" nodeType="clickEffect">
                                  <p:stCondLst>
                                    <p:cond delay="0"/>
                                  </p:stCondLst>
                                  <p:childTnLst>
                                    <p:animScale>
                                      <p:cBhvr>
                                        <p:cTn id="73" dur="1000" fill="hold"/>
                                        <p:tgtEl>
                                          <p:spTgt spid="52"/>
                                        </p:tgtEl>
                                      </p:cBhvr>
                                      <p:by x="60000" y="60000"/>
                                    </p:animScale>
                                  </p:childTnLst>
                                </p:cTn>
                              </p:par>
                              <p:par>
                                <p:cTn id="74" presetID="6" presetClass="emph" presetSubtype="0" fill="hold" grpId="0" nodeType="withEffect">
                                  <p:stCondLst>
                                    <p:cond delay="0"/>
                                  </p:stCondLst>
                                  <p:childTnLst>
                                    <p:animScale>
                                      <p:cBhvr>
                                        <p:cTn id="75" dur="1000" fill="hold"/>
                                        <p:tgtEl>
                                          <p:spTgt spid="47"/>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6" presetClass="emph" presetSubtype="0" fill="hold" grpId="1" nodeType="clickEffect">
                                  <p:stCondLst>
                                    <p:cond delay="0"/>
                                  </p:stCondLst>
                                  <p:childTnLst>
                                    <p:animScale>
                                      <p:cBhvr>
                                        <p:cTn id="79" dur="1000" fill="hold"/>
                                        <p:tgtEl>
                                          <p:spTgt spid="47"/>
                                        </p:tgtEl>
                                      </p:cBhvr>
                                      <p:by x="66000" y="66000"/>
                                    </p:animScale>
                                  </p:childTnLst>
                                </p:cTn>
                              </p:par>
                              <p:par>
                                <p:cTn id="80" presetID="6" presetClass="emph" presetSubtype="0" fill="hold" grpId="2" nodeType="withEffect">
                                  <p:stCondLst>
                                    <p:cond delay="0"/>
                                  </p:stCondLst>
                                  <p:childTnLst>
                                    <p:animScale>
                                      <p:cBhvr>
                                        <p:cTn id="81" dur="1000" fill="hold"/>
                                        <p:tgtEl>
                                          <p:spTgt spid="49"/>
                                        </p:tgtEl>
                                      </p:cBhvr>
                                      <p:by x="150000" y="150000"/>
                                    </p:animScale>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2" grpId="0" animBg="1"/>
      <p:bldP spid="42" grpId="1" animBg="1"/>
      <p:bldP spid="45" grpId="0" animBg="1"/>
      <p:bldP spid="45" grpId="1" animBg="1"/>
      <p:bldP spid="47" grpId="0" animBg="1"/>
      <p:bldP spid="47" grpId="1" animBg="1"/>
      <p:bldP spid="48" grpId="0" animBg="1"/>
      <p:bldP spid="48" grpId="1" animBg="1"/>
      <p:bldP spid="49" grpId="0" animBg="1"/>
      <p:bldP spid="49" grpId="1" animBg="1"/>
      <p:bldP spid="49" grpId="2" animBg="1"/>
      <p:bldP spid="50" grpId="0" animBg="1"/>
      <p:bldP spid="50" grpId="1" animBg="1"/>
      <p:bldP spid="52" grpId="0" animBg="1"/>
      <p:bldP spid="52" grpId="1" animBg="1"/>
      <p:bldP spid="53" grpId="0" animBg="1"/>
      <p:bldP spid="53" grpId="1" animBg="1"/>
      <p:bldP spid="56" grpId="0" animBg="1"/>
      <p:bldP spid="56" grpId="1"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389E-2F0C-C849-AB87-0AECB3C1CB87}"/>
              </a:ext>
            </a:extLst>
          </p:cNvPr>
          <p:cNvSpPr>
            <a:spLocks noGrp="1"/>
          </p:cNvSpPr>
          <p:nvPr>
            <p:ph type="title"/>
          </p:nvPr>
        </p:nvSpPr>
        <p:spPr>
          <a:xfrm>
            <a:off x="314279" y="-22602"/>
            <a:ext cx="8229600" cy="1143000"/>
          </a:xfrm>
        </p:spPr>
        <p:txBody>
          <a:bodyPr>
            <a:normAutofit/>
          </a:bodyPr>
          <a:lstStyle/>
          <a:p>
            <a:pPr algn="l"/>
            <a:r>
              <a:rPr lang="en-US" sz="3000" dirty="0"/>
              <a:t>MOIMR: Vulnerability Model</a:t>
            </a:r>
          </a:p>
        </p:txBody>
      </p:sp>
      <p:grpSp>
        <p:nvGrpSpPr>
          <p:cNvPr id="4" name="Group 3">
            <a:extLst>
              <a:ext uri="{FF2B5EF4-FFF2-40B4-BE49-F238E27FC236}">
                <a16:creationId xmlns:a16="http://schemas.microsoft.com/office/drawing/2014/main" id="{A9E50773-4964-8A4C-A911-6EFB410192C9}"/>
              </a:ext>
            </a:extLst>
          </p:cNvPr>
          <p:cNvGrpSpPr/>
          <p:nvPr/>
        </p:nvGrpSpPr>
        <p:grpSpPr>
          <a:xfrm>
            <a:off x="1707833" y="2309495"/>
            <a:ext cx="1488440" cy="864235"/>
            <a:chOff x="0" y="0"/>
            <a:chExt cx="1488555" cy="864524"/>
          </a:xfrm>
        </p:grpSpPr>
        <p:sp>
          <p:nvSpPr>
            <p:cNvPr id="55" name="Text Box 137">
              <a:extLst>
                <a:ext uri="{FF2B5EF4-FFF2-40B4-BE49-F238E27FC236}">
                  <a16:creationId xmlns:a16="http://schemas.microsoft.com/office/drawing/2014/main" id="{305BEAE6-F662-CE41-80DD-5417AE3D38DB}"/>
                </a:ext>
              </a:extLst>
            </p:cNvPr>
            <p:cNvSpPr txBox="1"/>
            <p:nvPr/>
          </p:nvSpPr>
          <p:spPr>
            <a:xfrm>
              <a:off x="0" y="0"/>
              <a:ext cx="1205230" cy="864524"/>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Acknowledge the need to learn a different way</a:t>
              </a:r>
            </a:p>
          </p:txBody>
        </p:sp>
        <p:cxnSp>
          <p:nvCxnSpPr>
            <p:cNvPr id="56" name="Straight Arrow Connector 55">
              <a:extLst>
                <a:ext uri="{FF2B5EF4-FFF2-40B4-BE49-F238E27FC236}">
                  <a16:creationId xmlns:a16="http://schemas.microsoft.com/office/drawing/2014/main" id="{434C9A16-3449-134F-8839-55765196F223}"/>
                </a:ext>
              </a:extLst>
            </p:cNvPr>
            <p:cNvCxnSpPr/>
            <p:nvPr/>
          </p:nvCxnSpPr>
          <p:spPr>
            <a:xfrm>
              <a:off x="1205345" y="412635"/>
              <a:ext cx="28321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 Box 148">
            <a:extLst>
              <a:ext uri="{FF2B5EF4-FFF2-40B4-BE49-F238E27FC236}">
                <a16:creationId xmlns:a16="http://schemas.microsoft.com/office/drawing/2014/main" id="{C8DD8504-9A81-3240-BC27-E0E0A27A6E4A}"/>
              </a:ext>
            </a:extLst>
          </p:cNvPr>
          <p:cNvSpPr txBox="1"/>
          <p:nvPr/>
        </p:nvSpPr>
        <p:spPr>
          <a:xfrm>
            <a:off x="220028" y="1281722"/>
            <a:ext cx="1205230" cy="640080"/>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Accept that change is a necessity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134">
            <a:extLst>
              <a:ext uri="{FF2B5EF4-FFF2-40B4-BE49-F238E27FC236}">
                <a16:creationId xmlns:a16="http://schemas.microsoft.com/office/drawing/2014/main" id="{FCD80380-B96B-AF4B-BA67-830631E2574F}"/>
              </a:ext>
            </a:extLst>
          </p:cNvPr>
          <p:cNvSpPr txBox="1"/>
          <p:nvPr/>
        </p:nvSpPr>
        <p:spPr>
          <a:xfrm>
            <a:off x="170498" y="3495675"/>
            <a:ext cx="1205230" cy="880745"/>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Recognise that escape has been ineffective in the long-term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A2DD1688-6FE4-BE42-88DA-1600BFD80ACC}"/>
              </a:ext>
            </a:extLst>
          </p:cNvPr>
          <p:cNvGrpSpPr/>
          <p:nvPr/>
        </p:nvGrpSpPr>
        <p:grpSpPr>
          <a:xfrm>
            <a:off x="220028" y="1985645"/>
            <a:ext cx="1438275" cy="1437005"/>
            <a:chOff x="0" y="0"/>
            <a:chExt cx="1438679" cy="1437525"/>
          </a:xfrm>
        </p:grpSpPr>
        <p:sp>
          <p:nvSpPr>
            <p:cNvPr id="51" name="Text Box 135">
              <a:extLst>
                <a:ext uri="{FF2B5EF4-FFF2-40B4-BE49-F238E27FC236}">
                  <a16:creationId xmlns:a16="http://schemas.microsoft.com/office/drawing/2014/main" id="{F9FDB654-B26E-244F-825F-D2223D273618}"/>
                </a:ext>
              </a:extLst>
            </p:cNvPr>
            <p:cNvSpPr txBox="1"/>
            <p:nvPr/>
          </p:nvSpPr>
          <p:spPr>
            <a:xfrm>
              <a:off x="0" y="390237"/>
              <a:ext cx="1154430" cy="668655"/>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Open up to dissatisfaction, Loss / Suffering</a:t>
              </a:r>
            </a:p>
          </p:txBody>
        </p:sp>
        <p:cxnSp>
          <p:nvCxnSpPr>
            <p:cNvPr id="52" name="Straight Arrow Connector 51">
              <a:extLst>
                <a:ext uri="{FF2B5EF4-FFF2-40B4-BE49-F238E27FC236}">
                  <a16:creationId xmlns:a16="http://schemas.microsoft.com/office/drawing/2014/main" id="{CC21EACC-5AFB-ED49-B677-DC2C3F92A090}"/>
                </a:ext>
              </a:extLst>
            </p:cNvPr>
            <p:cNvCxnSpPr/>
            <p:nvPr/>
          </p:nvCxnSpPr>
          <p:spPr>
            <a:xfrm>
              <a:off x="1155469" y="736370"/>
              <a:ext cx="28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6C8AFDB-630A-7F43-9667-7491C83E193B}"/>
                </a:ext>
              </a:extLst>
            </p:cNvPr>
            <p:cNvCxnSpPr/>
            <p:nvPr/>
          </p:nvCxnSpPr>
          <p:spPr>
            <a:xfrm>
              <a:off x="578889" y="1055255"/>
              <a:ext cx="0" cy="382270"/>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CBD3517-A352-7648-88C1-F0FC557A4A64}"/>
                </a:ext>
              </a:extLst>
            </p:cNvPr>
            <p:cNvCxnSpPr/>
            <p:nvPr/>
          </p:nvCxnSpPr>
          <p:spPr>
            <a:xfrm flipV="1">
              <a:off x="578889" y="0"/>
              <a:ext cx="0" cy="37401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219B19F-157E-E143-BFE9-C882E4B868A1}"/>
              </a:ext>
            </a:extLst>
          </p:cNvPr>
          <p:cNvGrpSpPr/>
          <p:nvPr/>
        </p:nvGrpSpPr>
        <p:grpSpPr>
          <a:xfrm>
            <a:off x="3279458" y="2018665"/>
            <a:ext cx="1438275" cy="1029969"/>
            <a:chOff x="0" y="0"/>
            <a:chExt cx="1438679" cy="1030317"/>
          </a:xfrm>
        </p:grpSpPr>
        <p:sp>
          <p:nvSpPr>
            <p:cNvPr id="48" name="Text Box 139">
              <a:extLst>
                <a:ext uri="{FF2B5EF4-FFF2-40B4-BE49-F238E27FC236}">
                  <a16:creationId xmlns:a16="http://schemas.microsoft.com/office/drawing/2014/main" id="{6DA2D77F-50FA-3A45-BD22-DE22336F60F2}"/>
                </a:ext>
              </a:extLst>
            </p:cNvPr>
            <p:cNvSpPr txBox="1"/>
            <p:nvPr/>
          </p:nvSpPr>
          <p:spPr>
            <a:xfrm>
              <a:off x="0" y="390237"/>
              <a:ext cx="1154430" cy="640080"/>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Feel safe enough to do it</a:t>
              </a:r>
            </a:p>
          </p:txBody>
        </p:sp>
        <p:cxnSp>
          <p:nvCxnSpPr>
            <p:cNvPr id="49" name="Straight Arrow Connector 48">
              <a:extLst>
                <a:ext uri="{FF2B5EF4-FFF2-40B4-BE49-F238E27FC236}">
                  <a16:creationId xmlns:a16="http://schemas.microsoft.com/office/drawing/2014/main" id="{715D1E88-50C3-0847-BD59-208BB2293529}"/>
                </a:ext>
              </a:extLst>
            </p:cNvPr>
            <p:cNvCxnSpPr/>
            <p:nvPr/>
          </p:nvCxnSpPr>
          <p:spPr>
            <a:xfrm>
              <a:off x="1155469" y="694806"/>
              <a:ext cx="28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C9CB04B-F0EA-8A40-9699-1E16A91F6B5C}"/>
                </a:ext>
              </a:extLst>
            </p:cNvPr>
            <p:cNvCxnSpPr/>
            <p:nvPr/>
          </p:nvCxnSpPr>
          <p:spPr>
            <a:xfrm flipV="1">
              <a:off x="553951" y="0"/>
              <a:ext cx="0" cy="37401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6E38ED6-B0EF-2B47-BBFA-EE8182A04496}"/>
              </a:ext>
            </a:extLst>
          </p:cNvPr>
          <p:cNvGrpSpPr/>
          <p:nvPr/>
        </p:nvGrpSpPr>
        <p:grpSpPr>
          <a:xfrm>
            <a:off x="3245803" y="1373797"/>
            <a:ext cx="2094229" cy="1047115"/>
            <a:chOff x="0" y="0"/>
            <a:chExt cx="2094808" cy="1047288"/>
          </a:xfrm>
        </p:grpSpPr>
        <p:sp>
          <p:nvSpPr>
            <p:cNvPr id="45" name="Text Box 130">
              <a:extLst>
                <a:ext uri="{FF2B5EF4-FFF2-40B4-BE49-F238E27FC236}">
                  <a16:creationId xmlns:a16="http://schemas.microsoft.com/office/drawing/2014/main" id="{AFA02525-6375-F541-884A-030C9941B445}"/>
                </a:ext>
              </a:extLst>
            </p:cNvPr>
            <p:cNvSpPr txBox="1"/>
            <p:nvPr/>
          </p:nvSpPr>
          <p:spPr>
            <a:xfrm>
              <a:off x="0" y="0"/>
              <a:ext cx="1205230" cy="640080"/>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Connect to peers who have taken this path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F7F4F09D-4EB3-F44E-A1AA-D1F9D9EFA579}"/>
                </a:ext>
              </a:extLst>
            </p:cNvPr>
            <p:cNvCxnSpPr/>
            <p:nvPr/>
          </p:nvCxnSpPr>
          <p:spPr>
            <a:xfrm>
              <a:off x="1205346" y="299258"/>
              <a:ext cx="88946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043DBED-AF37-FB47-B8AB-4D9930B298AE}"/>
                </a:ext>
              </a:extLst>
            </p:cNvPr>
            <p:cNvCxnSpPr/>
            <p:nvPr/>
          </p:nvCxnSpPr>
          <p:spPr>
            <a:xfrm>
              <a:off x="2083493" y="299258"/>
              <a:ext cx="0" cy="748030"/>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BA497E7-3FA1-834E-A021-FDFE11A56532}"/>
              </a:ext>
            </a:extLst>
          </p:cNvPr>
          <p:cNvGrpSpPr/>
          <p:nvPr/>
        </p:nvGrpSpPr>
        <p:grpSpPr>
          <a:xfrm>
            <a:off x="6263323" y="1369695"/>
            <a:ext cx="1488440" cy="1611631"/>
            <a:chOff x="0" y="0"/>
            <a:chExt cx="1488556" cy="1612207"/>
          </a:xfrm>
        </p:grpSpPr>
        <p:sp>
          <p:nvSpPr>
            <p:cNvPr id="41" name="Text Box 143">
              <a:extLst>
                <a:ext uri="{FF2B5EF4-FFF2-40B4-BE49-F238E27FC236}">
                  <a16:creationId xmlns:a16="http://schemas.microsoft.com/office/drawing/2014/main" id="{85B72F27-5D38-B24E-B188-AB15CE5EA9F5}"/>
                </a:ext>
              </a:extLst>
            </p:cNvPr>
            <p:cNvSpPr txBox="1"/>
            <p:nvPr/>
          </p:nvSpPr>
          <p:spPr>
            <a:xfrm>
              <a:off x="49876" y="1088967"/>
              <a:ext cx="1154430" cy="523240"/>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6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Lean in to it</a:t>
              </a:r>
            </a:p>
          </p:txBody>
        </p:sp>
        <p:cxnSp>
          <p:nvCxnSpPr>
            <p:cNvPr id="42" name="Straight Arrow Connector 41">
              <a:extLst>
                <a:ext uri="{FF2B5EF4-FFF2-40B4-BE49-F238E27FC236}">
                  <a16:creationId xmlns:a16="http://schemas.microsoft.com/office/drawing/2014/main" id="{8FBFF2B3-521D-C242-A89D-A46F9CAE5E34}"/>
                </a:ext>
              </a:extLst>
            </p:cNvPr>
            <p:cNvCxnSpPr/>
            <p:nvPr/>
          </p:nvCxnSpPr>
          <p:spPr>
            <a:xfrm>
              <a:off x="1205346" y="1360285"/>
              <a:ext cx="28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 Box 128">
              <a:extLst>
                <a:ext uri="{FF2B5EF4-FFF2-40B4-BE49-F238E27FC236}">
                  <a16:creationId xmlns:a16="http://schemas.microsoft.com/office/drawing/2014/main" id="{1D0B5E35-3DFB-5E4A-A70F-7F0070BD1464}"/>
                </a:ext>
              </a:extLst>
            </p:cNvPr>
            <p:cNvSpPr txBox="1"/>
            <p:nvPr/>
          </p:nvSpPr>
          <p:spPr>
            <a:xfrm>
              <a:off x="0" y="0"/>
              <a:ext cx="1205230" cy="640080"/>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9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With curiosity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9B6D2C80-AFCF-234B-AE7F-122C09CDF6F1}"/>
                </a:ext>
              </a:extLst>
            </p:cNvPr>
            <p:cNvCxnSpPr/>
            <p:nvPr/>
          </p:nvCxnSpPr>
          <p:spPr>
            <a:xfrm>
              <a:off x="645391" y="631767"/>
              <a:ext cx="0" cy="37401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0920F25-0DCA-2F47-8275-91EC5D6BDF87}"/>
              </a:ext>
            </a:extLst>
          </p:cNvPr>
          <p:cNvGrpSpPr/>
          <p:nvPr/>
        </p:nvGrpSpPr>
        <p:grpSpPr>
          <a:xfrm>
            <a:off x="4708843" y="767372"/>
            <a:ext cx="1521460" cy="3698874"/>
            <a:chOff x="0" y="0"/>
            <a:chExt cx="1521806" cy="3699164"/>
          </a:xfrm>
        </p:grpSpPr>
        <p:sp>
          <p:nvSpPr>
            <p:cNvPr id="35" name="Text Box 141">
              <a:extLst>
                <a:ext uri="{FF2B5EF4-FFF2-40B4-BE49-F238E27FC236}">
                  <a16:creationId xmlns:a16="http://schemas.microsoft.com/office/drawing/2014/main" id="{0C209702-986D-D743-95C1-A3519AE30440}"/>
                </a:ext>
              </a:extLst>
            </p:cNvPr>
            <p:cNvSpPr txBox="1"/>
            <p:nvPr/>
          </p:nvSpPr>
          <p:spPr>
            <a:xfrm>
              <a:off x="87515" y="1708496"/>
              <a:ext cx="1154430" cy="523240"/>
            </a:xfrm>
            <a:prstGeom prst="rect">
              <a:avLst/>
            </a:prstGeom>
            <a:solidFill>
              <a:schemeClr val="lt1"/>
            </a:solidFill>
            <a:ln w="31750" cmpd="sng">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Open up to vulnerability</a:t>
              </a:r>
            </a:p>
          </p:txBody>
        </p:sp>
        <p:cxnSp>
          <p:nvCxnSpPr>
            <p:cNvPr id="36" name="Straight Arrow Connector 35">
              <a:extLst>
                <a:ext uri="{FF2B5EF4-FFF2-40B4-BE49-F238E27FC236}">
                  <a16:creationId xmlns:a16="http://schemas.microsoft.com/office/drawing/2014/main" id="{5DAF55D5-65DD-4742-AC18-72AF2B3A6F8F}"/>
                </a:ext>
              </a:extLst>
            </p:cNvPr>
            <p:cNvCxnSpPr/>
            <p:nvPr/>
          </p:nvCxnSpPr>
          <p:spPr>
            <a:xfrm>
              <a:off x="1238596" y="1975427"/>
              <a:ext cx="28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 Box 117">
              <a:extLst>
                <a:ext uri="{FF2B5EF4-FFF2-40B4-BE49-F238E27FC236}">
                  <a16:creationId xmlns:a16="http://schemas.microsoft.com/office/drawing/2014/main" id="{27DACB8C-D892-FD40-8A25-D510B41ABE1E}"/>
                </a:ext>
              </a:extLst>
            </p:cNvPr>
            <p:cNvSpPr txBox="1"/>
            <p:nvPr/>
          </p:nvSpPr>
          <p:spPr>
            <a:xfrm>
              <a:off x="0" y="3158836"/>
              <a:ext cx="1205230" cy="540328"/>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Draw on your courage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7892EF3A-C022-294F-99AB-35BE790EB8F0}"/>
                </a:ext>
              </a:extLst>
            </p:cNvPr>
            <p:cNvCxnSpPr/>
            <p:nvPr/>
          </p:nvCxnSpPr>
          <p:spPr>
            <a:xfrm flipV="1">
              <a:off x="587202" y="2294775"/>
              <a:ext cx="0" cy="864000"/>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113">
              <a:extLst>
                <a:ext uri="{FF2B5EF4-FFF2-40B4-BE49-F238E27FC236}">
                  <a16:creationId xmlns:a16="http://schemas.microsoft.com/office/drawing/2014/main" id="{5AA68A93-89E5-3940-AFBB-3C3129898A22}"/>
                </a:ext>
              </a:extLst>
            </p:cNvPr>
            <p:cNvSpPr txBox="1"/>
            <p:nvPr/>
          </p:nvSpPr>
          <p:spPr>
            <a:xfrm>
              <a:off x="116378" y="0"/>
              <a:ext cx="1205230" cy="564226"/>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Connect to the here and now</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F1AA2578-BC12-EE4C-BC64-EF15043D0C68}"/>
                </a:ext>
              </a:extLst>
            </p:cNvPr>
            <p:cNvCxnSpPr/>
            <p:nvPr/>
          </p:nvCxnSpPr>
          <p:spPr>
            <a:xfrm>
              <a:off x="878147" y="565265"/>
              <a:ext cx="0" cy="108902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6230339-5971-3E43-B792-D30E045095FE}"/>
              </a:ext>
            </a:extLst>
          </p:cNvPr>
          <p:cNvGrpSpPr/>
          <p:nvPr/>
        </p:nvGrpSpPr>
        <p:grpSpPr>
          <a:xfrm>
            <a:off x="7751128" y="1236980"/>
            <a:ext cx="1212215" cy="2169795"/>
            <a:chOff x="0" y="0"/>
            <a:chExt cx="1212619" cy="2170084"/>
          </a:xfrm>
        </p:grpSpPr>
        <p:sp>
          <p:nvSpPr>
            <p:cNvPr id="31" name="Text Box 145">
              <a:extLst>
                <a:ext uri="{FF2B5EF4-FFF2-40B4-BE49-F238E27FC236}">
                  <a16:creationId xmlns:a16="http://schemas.microsoft.com/office/drawing/2014/main" id="{053411F5-50F9-8E47-97A0-59DE7FCE8590}"/>
                </a:ext>
              </a:extLst>
            </p:cNvPr>
            <p:cNvSpPr txBox="1"/>
            <p:nvPr/>
          </p:nvSpPr>
          <p:spPr>
            <a:xfrm>
              <a:off x="58189" y="1155469"/>
              <a:ext cx="1154430" cy="714375"/>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6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Make space for the experience</a:t>
              </a:r>
            </a:p>
          </p:txBody>
        </p:sp>
        <p:cxnSp>
          <p:nvCxnSpPr>
            <p:cNvPr id="32" name="Straight Arrow Connector 31">
              <a:extLst>
                <a:ext uri="{FF2B5EF4-FFF2-40B4-BE49-F238E27FC236}">
                  <a16:creationId xmlns:a16="http://schemas.microsoft.com/office/drawing/2014/main" id="{0DBC0168-676E-B54D-A603-EA464A449053}"/>
                </a:ext>
              </a:extLst>
            </p:cNvPr>
            <p:cNvCxnSpPr/>
            <p:nvPr/>
          </p:nvCxnSpPr>
          <p:spPr>
            <a:xfrm>
              <a:off x="628766" y="1870364"/>
              <a:ext cx="0" cy="29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 Box 126">
              <a:extLst>
                <a:ext uri="{FF2B5EF4-FFF2-40B4-BE49-F238E27FC236}">
                  <a16:creationId xmlns:a16="http://schemas.microsoft.com/office/drawing/2014/main" id="{2E007DA6-EEA0-084F-B6EF-351FEA8F73AC}"/>
                </a:ext>
              </a:extLst>
            </p:cNvPr>
            <p:cNvSpPr txBox="1"/>
            <p:nvPr/>
          </p:nvSpPr>
          <p:spPr>
            <a:xfrm>
              <a:off x="0" y="0"/>
              <a:ext cx="1205230" cy="773084"/>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5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Develop willingness and acceptance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DC022FFF-9C04-B747-B6AC-F32D96303498}"/>
                </a:ext>
              </a:extLst>
            </p:cNvPr>
            <p:cNvCxnSpPr/>
            <p:nvPr/>
          </p:nvCxnSpPr>
          <p:spPr>
            <a:xfrm>
              <a:off x="612140" y="756458"/>
              <a:ext cx="0" cy="37401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95479B4-0C5B-544A-A466-80520AD5D4C1}"/>
              </a:ext>
            </a:extLst>
          </p:cNvPr>
          <p:cNvGrpSpPr/>
          <p:nvPr/>
        </p:nvGrpSpPr>
        <p:grpSpPr>
          <a:xfrm>
            <a:off x="5703253" y="3049270"/>
            <a:ext cx="1648461" cy="2118359"/>
            <a:chOff x="0" y="0"/>
            <a:chExt cx="1648806" cy="2118937"/>
          </a:xfrm>
        </p:grpSpPr>
        <p:sp>
          <p:nvSpPr>
            <p:cNvPr id="26" name="Text Box 118">
              <a:extLst>
                <a:ext uri="{FF2B5EF4-FFF2-40B4-BE49-F238E27FC236}">
                  <a16:creationId xmlns:a16="http://schemas.microsoft.com/office/drawing/2014/main" id="{ED021E0C-F1DD-CE42-A81A-7522490A6908}"/>
                </a:ext>
              </a:extLst>
            </p:cNvPr>
            <p:cNvSpPr txBox="1"/>
            <p:nvPr/>
          </p:nvSpPr>
          <p:spPr>
            <a:xfrm>
              <a:off x="435263" y="398549"/>
              <a:ext cx="1154430" cy="622935"/>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Do the things that matter</a:t>
              </a:r>
            </a:p>
          </p:txBody>
        </p:sp>
        <p:sp>
          <p:nvSpPr>
            <p:cNvPr id="27" name="Text Box 116">
              <a:extLst>
                <a:ext uri="{FF2B5EF4-FFF2-40B4-BE49-F238E27FC236}">
                  <a16:creationId xmlns:a16="http://schemas.microsoft.com/office/drawing/2014/main" id="{745749EF-A452-D34D-86CD-5C535D4D4B56}"/>
                </a:ext>
              </a:extLst>
            </p:cNvPr>
            <p:cNvSpPr txBox="1"/>
            <p:nvPr/>
          </p:nvSpPr>
          <p:spPr>
            <a:xfrm>
              <a:off x="443576" y="1429327"/>
              <a:ext cx="1205230" cy="689610"/>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Find what it is you value and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move towards it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B24348FD-EB45-8E46-BA9E-0E344D950661}"/>
                </a:ext>
              </a:extLst>
            </p:cNvPr>
            <p:cNvCxnSpPr/>
            <p:nvPr/>
          </p:nvCxnSpPr>
          <p:spPr>
            <a:xfrm flipV="1">
              <a:off x="1047403" y="1130530"/>
              <a:ext cx="0" cy="302260"/>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E4328B-DCA9-1F4F-BBCE-057DF2DD49CA}"/>
                </a:ext>
              </a:extLst>
            </p:cNvPr>
            <p:cNvCxnSpPr/>
            <p:nvPr/>
          </p:nvCxnSpPr>
          <p:spPr>
            <a:xfrm flipH="1">
              <a:off x="3001" y="714432"/>
              <a:ext cx="4152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8020982-1A02-AD4B-9AF6-57309331D5BD}"/>
                </a:ext>
              </a:extLst>
            </p:cNvPr>
            <p:cNvCxnSpPr/>
            <p:nvPr/>
          </p:nvCxnSpPr>
          <p:spPr>
            <a:xfrm flipV="1">
              <a:off x="0" y="0"/>
              <a:ext cx="0"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EB6AF79-2B6C-0444-BEFA-B8621E2660D3}"/>
              </a:ext>
            </a:extLst>
          </p:cNvPr>
          <p:cNvGrpSpPr/>
          <p:nvPr/>
        </p:nvGrpSpPr>
        <p:grpSpPr>
          <a:xfrm>
            <a:off x="7336473" y="3448050"/>
            <a:ext cx="1637030" cy="1886585"/>
            <a:chOff x="0" y="0"/>
            <a:chExt cx="1637030" cy="1886758"/>
          </a:xfrm>
        </p:grpSpPr>
        <p:sp>
          <p:nvSpPr>
            <p:cNvPr id="22" name="Text Box 147">
              <a:extLst>
                <a:ext uri="{FF2B5EF4-FFF2-40B4-BE49-F238E27FC236}">
                  <a16:creationId xmlns:a16="http://schemas.microsoft.com/office/drawing/2014/main" id="{D17A2549-4D45-6A43-8EFD-0D6AA97F05B8}"/>
                </a:ext>
              </a:extLst>
            </p:cNvPr>
            <p:cNvSpPr txBox="1"/>
            <p:nvPr/>
          </p:nvSpPr>
          <p:spPr>
            <a:xfrm>
              <a:off x="473363" y="0"/>
              <a:ext cx="1154430" cy="631306"/>
            </a:xfrm>
            <a:prstGeom prst="rect">
              <a:avLst/>
            </a:prstGeom>
            <a:solidFill>
              <a:schemeClr val="lt1"/>
            </a:solidFill>
            <a:ln w="158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Let go of the unhelpful content</a:t>
              </a:r>
            </a:p>
          </p:txBody>
        </p:sp>
        <p:sp>
          <p:nvSpPr>
            <p:cNvPr id="23" name="Text Box 123">
              <a:extLst>
                <a:ext uri="{FF2B5EF4-FFF2-40B4-BE49-F238E27FC236}">
                  <a16:creationId xmlns:a16="http://schemas.microsoft.com/office/drawing/2014/main" id="{429C5CC2-5824-BF49-BDCE-DF1536ECA5E7}"/>
                </a:ext>
              </a:extLst>
            </p:cNvPr>
            <p:cNvSpPr txBox="1"/>
            <p:nvPr/>
          </p:nvSpPr>
          <p:spPr>
            <a:xfrm>
              <a:off x="431800" y="1030778"/>
              <a:ext cx="1205230" cy="855980"/>
            </a:xfrm>
            <a:prstGeom prst="rect">
              <a:avLst/>
            </a:prstGeom>
            <a:solidFill>
              <a:schemeClr val="lt1"/>
            </a:solidFill>
            <a:ln w="6350">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a:effectLst/>
                  <a:latin typeface="Calibri" panose="020F0502020204030204" pitchFamily="34" charset="0"/>
                  <a:ea typeface="Calibri" panose="020F0502020204030204" pitchFamily="34" charset="0"/>
                  <a:cs typeface="Times New Roman" panose="02020603050405020304" pitchFamily="18" charset="0"/>
                </a:rPr>
                <a:t>Unhook from difficult thoughts or feelings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3D3EDC45-DC01-414F-8A9D-EEF9B0687307}"/>
                </a:ext>
              </a:extLst>
            </p:cNvPr>
            <p:cNvCxnSpPr/>
            <p:nvPr/>
          </p:nvCxnSpPr>
          <p:spPr>
            <a:xfrm flipV="1">
              <a:off x="1035627" y="673792"/>
              <a:ext cx="0" cy="374015"/>
            </a:xfrm>
            <a:prstGeom prst="straightConnector1">
              <a:avLst/>
            </a:prstGeom>
            <a:ln>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E576166-9920-5E45-B596-86BDE4C89251}"/>
                </a:ext>
              </a:extLst>
            </p:cNvPr>
            <p:cNvCxnSpPr/>
            <p:nvPr/>
          </p:nvCxnSpPr>
          <p:spPr>
            <a:xfrm flipH="1">
              <a:off x="0" y="312881"/>
              <a:ext cx="4748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4088E83-8E6E-EC46-92D7-35E799487F50}"/>
              </a:ext>
            </a:extLst>
          </p:cNvPr>
          <p:cNvGrpSpPr/>
          <p:nvPr/>
        </p:nvGrpSpPr>
        <p:grpSpPr>
          <a:xfrm>
            <a:off x="2485708" y="2982595"/>
            <a:ext cx="3460115" cy="3120390"/>
            <a:chOff x="0" y="0"/>
            <a:chExt cx="3460115" cy="3120794"/>
          </a:xfrm>
        </p:grpSpPr>
        <p:sp>
          <p:nvSpPr>
            <p:cNvPr id="19" name="Text Box 155">
              <a:extLst>
                <a:ext uri="{FF2B5EF4-FFF2-40B4-BE49-F238E27FC236}">
                  <a16:creationId xmlns:a16="http://schemas.microsoft.com/office/drawing/2014/main" id="{4E3A1AF1-C18C-6E46-A762-F5204A3550E2}"/>
                </a:ext>
              </a:extLst>
            </p:cNvPr>
            <p:cNvSpPr txBox="1"/>
            <p:nvPr/>
          </p:nvSpPr>
          <p:spPr>
            <a:xfrm>
              <a:off x="0" y="1808249"/>
              <a:ext cx="3460115" cy="1312545"/>
            </a:xfrm>
            <a:prstGeom prst="rect">
              <a:avLst/>
            </a:prstGeom>
            <a:solidFill>
              <a:schemeClr val="lt1"/>
            </a:solidFill>
            <a:ln w="2222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i="1" dirty="0">
                  <a:effectLst/>
                  <a:latin typeface="Calibri" panose="020F0502020204030204" pitchFamily="34" charset="0"/>
                  <a:ea typeface="Calibri" panose="020F0502020204030204" pitchFamily="34" charset="0"/>
                  <a:cs typeface="Times New Roman" panose="02020603050405020304" pitchFamily="18" charset="0"/>
                </a:rPr>
                <a:t>The more practised we become at opening up to our vulnerability (as we move towards the things that matter to us) then the more connected, satisfying and fulfilling life can be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 whenever something truly matters to us then it increases our feelings of vulnerability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48A13275-3DFD-9E4B-90FC-01656929856C}"/>
                </a:ext>
              </a:extLst>
            </p:cNvPr>
            <p:cNvCxnSpPr/>
            <p:nvPr/>
          </p:nvCxnSpPr>
          <p:spPr>
            <a:xfrm flipH="1">
              <a:off x="1783311" y="0"/>
              <a:ext cx="908050" cy="17306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C4B218-4282-894F-94C9-DEDFC0D3827C}"/>
                </a:ext>
              </a:extLst>
            </p:cNvPr>
            <p:cNvCxnSpPr/>
            <p:nvPr/>
          </p:nvCxnSpPr>
          <p:spPr>
            <a:xfrm flipH="1" flipV="1">
              <a:off x="1380837" y="1330498"/>
              <a:ext cx="0" cy="406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932F4E6-42B1-3646-A1CD-DDFB0BE353BB}"/>
              </a:ext>
            </a:extLst>
          </p:cNvPr>
          <p:cNvGrpSpPr/>
          <p:nvPr/>
        </p:nvGrpSpPr>
        <p:grpSpPr>
          <a:xfrm>
            <a:off x="3275013" y="3041015"/>
            <a:ext cx="1644015" cy="1249680"/>
            <a:chOff x="0" y="0"/>
            <a:chExt cx="1644534" cy="1250084"/>
          </a:xfrm>
        </p:grpSpPr>
        <p:sp>
          <p:nvSpPr>
            <p:cNvPr id="17" name="Text Box 13">
              <a:extLst>
                <a:ext uri="{FF2B5EF4-FFF2-40B4-BE49-F238E27FC236}">
                  <a16:creationId xmlns:a16="http://schemas.microsoft.com/office/drawing/2014/main" id="{BDAE8740-D337-DF4E-BD7C-33B04315E0D5}"/>
                </a:ext>
              </a:extLst>
            </p:cNvPr>
            <p:cNvSpPr txBox="1"/>
            <p:nvPr/>
          </p:nvSpPr>
          <p:spPr>
            <a:xfrm>
              <a:off x="0" y="535940"/>
              <a:ext cx="1154430" cy="714144"/>
            </a:xfrm>
            <a:prstGeom prst="rect">
              <a:avLst/>
            </a:prstGeom>
            <a:solidFill>
              <a:schemeClr val="lt1"/>
            </a:solidFill>
            <a:ln w="31750" cmpd="sng">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effectLst/>
                  <a:latin typeface="Calibri" panose="020F0502020204030204" pitchFamily="34" charset="0"/>
                  <a:ea typeface="Calibri" panose="020F0502020204030204" pitchFamily="34" charset="0"/>
                  <a:cs typeface="Times New Roman" panose="02020603050405020304" pitchFamily="18" charset="0"/>
                </a:rPr>
                <a:t>In vulnerability is connection, safety, love</a:t>
              </a:r>
            </a:p>
          </p:txBody>
        </p:sp>
        <p:cxnSp>
          <p:nvCxnSpPr>
            <p:cNvPr id="18" name="Straight Arrow Connector 17">
              <a:extLst>
                <a:ext uri="{FF2B5EF4-FFF2-40B4-BE49-F238E27FC236}">
                  <a16:creationId xmlns:a16="http://schemas.microsoft.com/office/drawing/2014/main" id="{712A2C77-5E6B-3447-9230-EE8BBCC548DF}"/>
                </a:ext>
              </a:extLst>
            </p:cNvPr>
            <p:cNvCxnSpPr/>
            <p:nvPr/>
          </p:nvCxnSpPr>
          <p:spPr>
            <a:xfrm flipV="1">
              <a:off x="585816" y="0"/>
              <a:ext cx="1058718" cy="53570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pic>
        <p:nvPicPr>
          <p:cNvPr id="57" name="Picture 56" descr="Logo, company name&#10;&#10;Description automatically generated">
            <a:extLst>
              <a:ext uri="{FF2B5EF4-FFF2-40B4-BE49-F238E27FC236}">
                <a16:creationId xmlns:a16="http://schemas.microsoft.com/office/drawing/2014/main" id="{CAD43C86-9922-F842-BE1D-DB0188E9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13" y="65250"/>
            <a:ext cx="1728192" cy="760404"/>
          </a:xfrm>
          <a:prstGeom prst="rect">
            <a:avLst/>
          </a:prstGeom>
        </p:spPr>
      </p:pic>
      <p:sp>
        <p:nvSpPr>
          <p:cNvPr id="58" name="TextBox 57">
            <a:extLst>
              <a:ext uri="{FF2B5EF4-FFF2-40B4-BE49-F238E27FC236}">
                <a16:creationId xmlns:a16="http://schemas.microsoft.com/office/drawing/2014/main" id="{6E3F6F36-8AB1-4117-B5BF-99A78FD5CD41}"/>
              </a:ext>
            </a:extLst>
          </p:cNvPr>
          <p:cNvSpPr txBox="1"/>
          <p:nvPr/>
        </p:nvSpPr>
        <p:spPr>
          <a:xfrm>
            <a:off x="6829277" y="6178319"/>
            <a:ext cx="2253553" cy="553998"/>
          </a:xfrm>
          <a:prstGeom prst="rect">
            <a:avLst/>
          </a:prstGeom>
          <a:noFill/>
        </p:spPr>
        <p:txBody>
          <a:bodyPr wrap="square" rtlCol="0">
            <a:spAutoFit/>
          </a:bodyPr>
          <a:lstStyle/>
          <a:p>
            <a:r>
              <a:rPr lang="en-US" altLang="x-none" sz="1200" dirty="0">
                <a:solidFill>
                  <a:schemeClr val="tx1"/>
                </a:solidFill>
              </a:rPr>
              <a:t>Copyright© Dr Lee Hogan</a:t>
            </a:r>
          </a:p>
          <a:p>
            <a:endParaRPr lang="en-GB" dirty="0"/>
          </a:p>
        </p:txBody>
      </p:sp>
    </p:spTree>
    <p:extLst>
      <p:ext uri="{BB962C8B-B14F-4D97-AF65-F5344CB8AC3E}">
        <p14:creationId xmlns:p14="http://schemas.microsoft.com/office/powerpoint/2010/main" val="208654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11403"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5274821"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359264C-9489-8E48-A452-10580BA76E69}"/>
              </a:ext>
            </a:extLst>
          </p:cNvPr>
          <p:cNvSpPr>
            <a:spLocks noGrp="1"/>
          </p:cNvSpPr>
          <p:nvPr>
            <p:ph type="title"/>
          </p:nvPr>
        </p:nvSpPr>
        <p:spPr>
          <a:xfrm>
            <a:off x="723570" y="804328"/>
            <a:ext cx="4568484" cy="1205821"/>
          </a:xfrm>
        </p:spPr>
        <p:txBody>
          <a:bodyPr>
            <a:normAutofit/>
          </a:bodyPr>
          <a:lstStyle/>
          <a:p>
            <a:r>
              <a:rPr lang="en-US" sz="3500">
                <a:solidFill>
                  <a:srgbClr val="FEFFFF"/>
                </a:solidFill>
              </a:rPr>
              <a:t>Our Programmes</a:t>
            </a:r>
          </a:p>
        </p:txBody>
      </p:sp>
      <p:pic>
        <p:nvPicPr>
          <p:cNvPr id="9" name="Picture 8" descr="Text&#10;&#10;Description automatically generated">
            <a:extLst>
              <a:ext uri="{FF2B5EF4-FFF2-40B4-BE49-F238E27FC236}">
                <a16:creationId xmlns:a16="http://schemas.microsoft.com/office/drawing/2014/main" id="{0E052667-4C55-4906-8C72-0A95EBEF1358}"/>
              </a:ext>
            </a:extLst>
          </p:cNvPr>
          <p:cNvPicPr>
            <a:picLocks noChangeAspect="1"/>
          </p:cNvPicPr>
          <p:nvPr/>
        </p:nvPicPr>
        <p:blipFill>
          <a:blip r:embed="rId2"/>
          <a:stretch>
            <a:fillRect/>
          </a:stretch>
        </p:blipFill>
        <p:spPr>
          <a:xfrm>
            <a:off x="5716332" y="3748399"/>
            <a:ext cx="2507555" cy="764805"/>
          </a:xfrm>
          <a:prstGeom prst="rect">
            <a:avLst/>
          </a:prstGeom>
        </p:spPr>
      </p:pic>
      <p:sp>
        <p:nvSpPr>
          <p:cNvPr id="3" name="Content Placeholder 2">
            <a:extLst>
              <a:ext uri="{FF2B5EF4-FFF2-40B4-BE49-F238E27FC236}">
                <a16:creationId xmlns:a16="http://schemas.microsoft.com/office/drawing/2014/main" id="{F2118F36-FFD4-2542-8EB7-380A13BEC6BD}"/>
              </a:ext>
            </a:extLst>
          </p:cNvPr>
          <p:cNvSpPr>
            <a:spLocks noGrp="1"/>
          </p:cNvSpPr>
          <p:nvPr>
            <p:ph idx="1"/>
          </p:nvPr>
        </p:nvSpPr>
        <p:spPr>
          <a:xfrm>
            <a:off x="955244" y="2664559"/>
            <a:ext cx="4330413" cy="3389113"/>
          </a:xfrm>
        </p:spPr>
        <p:txBody>
          <a:bodyPr>
            <a:normAutofit/>
          </a:bodyPr>
          <a:lstStyle/>
          <a:p>
            <a:pPr marL="514350" indent="-514350">
              <a:lnSpc>
                <a:spcPct val="90000"/>
              </a:lnSpc>
              <a:buFont typeface="+mj-lt"/>
              <a:buAutoNum type="arabicPeriod"/>
            </a:pPr>
            <a:r>
              <a:rPr lang="en-US" sz="1900" dirty="0"/>
              <a:t>Nudge (MI &amp; ACT consistent)  </a:t>
            </a:r>
          </a:p>
          <a:p>
            <a:pPr lvl="1">
              <a:lnSpc>
                <a:spcPct val="90000"/>
              </a:lnSpc>
            </a:pPr>
            <a:r>
              <a:rPr lang="en-US" sz="1900" dirty="0"/>
              <a:t>Often person is chaotic and using</a:t>
            </a:r>
          </a:p>
          <a:p>
            <a:pPr lvl="1">
              <a:lnSpc>
                <a:spcPct val="90000"/>
              </a:lnSpc>
            </a:pPr>
            <a:r>
              <a:rPr lang="en-US" sz="1900" dirty="0"/>
              <a:t>There is a downside and an upside! </a:t>
            </a:r>
          </a:p>
          <a:p>
            <a:pPr marL="514350" indent="-514350">
              <a:lnSpc>
                <a:spcPct val="90000"/>
              </a:lnSpc>
              <a:buFont typeface="+mj-lt"/>
              <a:buAutoNum type="arabicPeriod"/>
            </a:pPr>
            <a:r>
              <a:rPr lang="en-US" sz="1900" dirty="0"/>
              <a:t>Pathways to Recovery (ACT) </a:t>
            </a:r>
          </a:p>
          <a:p>
            <a:pPr lvl="1">
              <a:lnSpc>
                <a:spcPct val="90000"/>
              </a:lnSpc>
            </a:pPr>
            <a:r>
              <a:rPr lang="en-US" sz="1900" dirty="0"/>
              <a:t>Often the person wants change but is entrenched</a:t>
            </a:r>
          </a:p>
          <a:p>
            <a:pPr marL="514350" indent="-514350">
              <a:lnSpc>
                <a:spcPct val="90000"/>
              </a:lnSpc>
              <a:buFont typeface="+mj-lt"/>
              <a:buAutoNum type="arabicPeriod"/>
            </a:pPr>
            <a:r>
              <a:rPr lang="en-US" sz="1900" dirty="0"/>
              <a:t>MOIMR (ACT)</a:t>
            </a:r>
          </a:p>
          <a:p>
            <a:pPr marL="914400" lvl="1" indent="-514350">
              <a:lnSpc>
                <a:spcPct val="90000"/>
              </a:lnSpc>
            </a:pPr>
            <a:r>
              <a:rPr lang="en-US" sz="1900" dirty="0"/>
              <a:t>Often in the very early stages of recovery	</a:t>
            </a:r>
          </a:p>
          <a:p>
            <a:pPr marL="914400" lvl="1" indent="-514350">
              <a:lnSpc>
                <a:spcPct val="90000"/>
              </a:lnSpc>
            </a:pPr>
            <a:r>
              <a:rPr lang="en-US" sz="1900" dirty="0"/>
              <a:t>Staying in recovery is difficult</a:t>
            </a:r>
          </a:p>
          <a:p>
            <a:pPr marL="0" indent="0">
              <a:lnSpc>
                <a:spcPct val="90000"/>
              </a:lnSpc>
              <a:buNone/>
            </a:pPr>
            <a:endParaRPr lang="en-US" sz="1900" dirty="0"/>
          </a:p>
        </p:txBody>
      </p:sp>
      <p:pic>
        <p:nvPicPr>
          <p:cNvPr id="7" name="Picture 6" descr="Logo&#10;&#10;Description automatically generated">
            <a:extLst>
              <a:ext uri="{FF2B5EF4-FFF2-40B4-BE49-F238E27FC236}">
                <a16:creationId xmlns:a16="http://schemas.microsoft.com/office/drawing/2014/main" id="{30223107-310D-4CF5-9BDE-F1A6EFD87FDB}"/>
              </a:ext>
            </a:extLst>
          </p:cNvPr>
          <p:cNvPicPr>
            <a:picLocks noChangeAspect="1"/>
          </p:cNvPicPr>
          <p:nvPr/>
        </p:nvPicPr>
        <p:blipFill>
          <a:blip r:embed="rId3"/>
          <a:stretch>
            <a:fillRect/>
          </a:stretch>
        </p:blipFill>
        <p:spPr>
          <a:xfrm>
            <a:off x="5946583" y="2244106"/>
            <a:ext cx="2262129" cy="1108443"/>
          </a:xfrm>
          <a:prstGeom prst="rect">
            <a:avLst/>
          </a:prstGeom>
        </p:spPr>
      </p:pic>
      <p:pic>
        <p:nvPicPr>
          <p:cNvPr id="5" name="Picture 4" descr="Text, logo&#10;&#10;Description automatically generated">
            <a:extLst>
              <a:ext uri="{FF2B5EF4-FFF2-40B4-BE49-F238E27FC236}">
                <a16:creationId xmlns:a16="http://schemas.microsoft.com/office/drawing/2014/main" id="{4E634EA3-E519-42B4-B235-7676DC6A392F}"/>
              </a:ext>
            </a:extLst>
          </p:cNvPr>
          <p:cNvPicPr>
            <a:picLocks noChangeAspect="1"/>
          </p:cNvPicPr>
          <p:nvPr/>
        </p:nvPicPr>
        <p:blipFill>
          <a:blip r:embed="rId4"/>
          <a:stretch>
            <a:fillRect/>
          </a:stretch>
        </p:blipFill>
        <p:spPr>
          <a:xfrm>
            <a:off x="5799390" y="4841030"/>
            <a:ext cx="2424497" cy="1042533"/>
          </a:xfrm>
          <a:prstGeom prst="rect">
            <a:avLst/>
          </a:prstGeom>
        </p:spPr>
      </p:pic>
    </p:spTree>
    <p:extLst>
      <p:ext uri="{BB962C8B-B14F-4D97-AF65-F5344CB8AC3E}">
        <p14:creationId xmlns:p14="http://schemas.microsoft.com/office/powerpoint/2010/main" val="151633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9"/>
          <p:cNvSpPr>
            <a:spLocks noChangeArrowheads="1"/>
          </p:cNvSpPr>
          <p:nvPr/>
        </p:nvSpPr>
        <p:spPr bwMode="auto">
          <a:xfrm>
            <a:off x="0" y="4392613"/>
            <a:ext cx="9158288" cy="2492375"/>
          </a:xfrm>
          <a:prstGeom prst="rect">
            <a:avLst/>
          </a:prstGeom>
          <a:solidFill>
            <a:srgbClr val="01927A"/>
          </a:soli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x-none">
              <a:solidFill>
                <a:srgbClr val="27B2A3"/>
              </a:solidFill>
            </a:endParaRPr>
          </a:p>
        </p:txBody>
      </p:sp>
      <p:grpSp>
        <p:nvGrpSpPr>
          <p:cNvPr id="6148" name="Group 1"/>
          <p:cNvGrpSpPr>
            <a:grpSpLocks/>
          </p:cNvGrpSpPr>
          <p:nvPr/>
        </p:nvGrpSpPr>
        <p:grpSpPr bwMode="auto">
          <a:xfrm>
            <a:off x="4859338" y="3573463"/>
            <a:ext cx="3673475" cy="3384550"/>
            <a:chOff x="4859338" y="3573016"/>
            <a:chExt cx="3673475" cy="3384997"/>
          </a:xfrm>
        </p:grpSpPr>
        <p:sp>
          <p:nvSpPr>
            <p:cNvPr id="6150" name="TextBox 13"/>
            <p:cNvSpPr txBox="1">
              <a:spLocks noChangeArrowheads="1"/>
            </p:cNvSpPr>
            <p:nvPr/>
          </p:nvSpPr>
          <p:spPr bwMode="auto">
            <a:xfrm>
              <a:off x="4932363" y="3573016"/>
              <a:ext cx="36004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A407E"/>
                  </a:solidFill>
                  <a:latin typeface="Arial" charset="0"/>
                </a:defRPr>
              </a:lvl1pPr>
              <a:lvl2pPr marL="742950" indent="-285750">
                <a:spcBef>
                  <a:spcPct val="20000"/>
                </a:spcBef>
                <a:buChar char="–"/>
                <a:defRPr sz="2800">
                  <a:solidFill>
                    <a:srgbClr val="3A407E"/>
                  </a:solidFill>
                  <a:latin typeface="Arial" charset="0"/>
                </a:defRPr>
              </a:lvl2pPr>
              <a:lvl3pPr marL="1143000" indent="-228600">
                <a:spcBef>
                  <a:spcPct val="20000"/>
                </a:spcBef>
                <a:buChar char="•"/>
                <a:defRPr sz="2400">
                  <a:solidFill>
                    <a:srgbClr val="3A407E"/>
                  </a:solidFill>
                  <a:latin typeface="Arial" charset="0"/>
                </a:defRPr>
              </a:lvl3pPr>
              <a:lvl4pPr marL="1600200" indent="-228600">
                <a:spcBef>
                  <a:spcPct val="20000"/>
                </a:spcBef>
                <a:buChar char="–"/>
                <a:defRPr sz="2000">
                  <a:solidFill>
                    <a:srgbClr val="3A407E"/>
                  </a:solidFill>
                  <a:latin typeface="Arial" charset="0"/>
                </a:defRPr>
              </a:lvl4pPr>
              <a:lvl5pPr marL="2057400" indent="-228600">
                <a:spcBef>
                  <a:spcPct val="20000"/>
                </a:spcBef>
                <a:buChar char="»"/>
                <a:defRPr sz="2000">
                  <a:solidFill>
                    <a:srgbClr val="3A407E"/>
                  </a:solidFill>
                  <a:latin typeface="Arial" charset="0"/>
                </a:defRPr>
              </a:lvl5pPr>
              <a:lvl6pPr marL="2514600" indent="-228600" eaLnBrk="0" fontAlgn="base" hangingPunct="0">
                <a:spcBef>
                  <a:spcPct val="20000"/>
                </a:spcBef>
                <a:spcAft>
                  <a:spcPct val="0"/>
                </a:spcAft>
                <a:buChar char="»"/>
                <a:defRPr sz="2000">
                  <a:solidFill>
                    <a:srgbClr val="3A407E"/>
                  </a:solidFill>
                  <a:latin typeface="Arial" charset="0"/>
                </a:defRPr>
              </a:lvl6pPr>
              <a:lvl7pPr marL="2971800" indent="-228600" eaLnBrk="0" fontAlgn="base" hangingPunct="0">
                <a:spcBef>
                  <a:spcPct val="20000"/>
                </a:spcBef>
                <a:spcAft>
                  <a:spcPct val="0"/>
                </a:spcAft>
                <a:buChar char="»"/>
                <a:defRPr sz="2000">
                  <a:solidFill>
                    <a:srgbClr val="3A407E"/>
                  </a:solidFill>
                  <a:latin typeface="Arial" charset="0"/>
                </a:defRPr>
              </a:lvl7pPr>
              <a:lvl8pPr marL="3429000" indent="-228600" eaLnBrk="0" fontAlgn="base" hangingPunct="0">
                <a:spcBef>
                  <a:spcPct val="20000"/>
                </a:spcBef>
                <a:spcAft>
                  <a:spcPct val="0"/>
                </a:spcAft>
                <a:buChar char="»"/>
                <a:defRPr sz="2000">
                  <a:solidFill>
                    <a:srgbClr val="3A407E"/>
                  </a:solidFill>
                  <a:latin typeface="Arial" charset="0"/>
                </a:defRPr>
              </a:lvl8pPr>
              <a:lvl9pPr marL="3886200" indent="-228600" eaLnBrk="0" fontAlgn="base" hangingPunct="0">
                <a:spcBef>
                  <a:spcPct val="20000"/>
                </a:spcBef>
                <a:spcAft>
                  <a:spcPct val="0"/>
                </a:spcAft>
                <a:buChar char="»"/>
                <a:defRPr sz="2000">
                  <a:solidFill>
                    <a:srgbClr val="3A407E"/>
                  </a:solidFill>
                  <a:latin typeface="Arial" charset="0"/>
                </a:defRPr>
              </a:lvl9pPr>
            </a:lstStyle>
            <a:p>
              <a:pPr algn="r">
                <a:spcBef>
                  <a:spcPct val="0"/>
                </a:spcBef>
                <a:buFontTx/>
                <a:buNone/>
              </a:pPr>
              <a:r>
                <a:rPr lang="en-US" altLang="x-none" sz="4000">
                  <a:solidFill>
                    <a:schemeClr val="tx1"/>
                  </a:solidFill>
                </a:rPr>
                <a:t>NUDGE</a:t>
              </a:r>
            </a:p>
          </p:txBody>
        </p:sp>
        <p:sp>
          <p:nvSpPr>
            <p:cNvPr id="6151" name="TextBox 15"/>
            <p:cNvSpPr txBox="1">
              <a:spLocks noChangeArrowheads="1"/>
            </p:cNvSpPr>
            <p:nvPr/>
          </p:nvSpPr>
          <p:spPr bwMode="auto">
            <a:xfrm>
              <a:off x="4892675" y="4730750"/>
              <a:ext cx="360045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A407E"/>
                  </a:solidFill>
                  <a:latin typeface="Arial" charset="0"/>
                </a:defRPr>
              </a:lvl1pPr>
              <a:lvl2pPr marL="742950" indent="-285750">
                <a:spcBef>
                  <a:spcPct val="20000"/>
                </a:spcBef>
                <a:buChar char="–"/>
                <a:defRPr sz="2800">
                  <a:solidFill>
                    <a:srgbClr val="3A407E"/>
                  </a:solidFill>
                  <a:latin typeface="Arial" charset="0"/>
                </a:defRPr>
              </a:lvl2pPr>
              <a:lvl3pPr marL="1143000" indent="-228600">
                <a:spcBef>
                  <a:spcPct val="20000"/>
                </a:spcBef>
                <a:buChar char="•"/>
                <a:defRPr sz="2400">
                  <a:solidFill>
                    <a:srgbClr val="3A407E"/>
                  </a:solidFill>
                  <a:latin typeface="Arial" charset="0"/>
                </a:defRPr>
              </a:lvl3pPr>
              <a:lvl4pPr marL="1600200" indent="-228600">
                <a:spcBef>
                  <a:spcPct val="20000"/>
                </a:spcBef>
                <a:buChar char="–"/>
                <a:defRPr sz="2000">
                  <a:solidFill>
                    <a:srgbClr val="3A407E"/>
                  </a:solidFill>
                  <a:latin typeface="Arial" charset="0"/>
                </a:defRPr>
              </a:lvl4pPr>
              <a:lvl5pPr marL="2057400" indent="-228600">
                <a:spcBef>
                  <a:spcPct val="20000"/>
                </a:spcBef>
                <a:buChar char="»"/>
                <a:defRPr sz="2000">
                  <a:solidFill>
                    <a:srgbClr val="3A407E"/>
                  </a:solidFill>
                  <a:latin typeface="Arial" charset="0"/>
                </a:defRPr>
              </a:lvl5pPr>
              <a:lvl6pPr marL="2514600" indent="-228600" eaLnBrk="0" fontAlgn="base" hangingPunct="0">
                <a:spcBef>
                  <a:spcPct val="20000"/>
                </a:spcBef>
                <a:spcAft>
                  <a:spcPct val="0"/>
                </a:spcAft>
                <a:buChar char="»"/>
                <a:defRPr sz="2000">
                  <a:solidFill>
                    <a:srgbClr val="3A407E"/>
                  </a:solidFill>
                  <a:latin typeface="Arial" charset="0"/>
                </a:defRPr>
              </a:lvl6pPr>
              <a:lvl7pPr marL="2971800" indent="-228600" eaLnBrk="0" fontAlgn="base" hangingPunct="0">
                <a:spcBef>
                  <a:spcPct val="20000"/>
                </a:spcBef>
                <a:spcAft>
                  <a:spcPct val="0"/>
                </a:spcAft>
                <a:buChar char="»"/>
                <a:defRPr sz="2000">
                  <a:solidFill>
                    <a:srgbClr val="3A407E"/>
                  </a:solidFill>
                  <a:latin typeface="Arial" charset="0"/>
                </a:defRPr>
              </a:lvl7pPr>
              <a:lvl8pPr marL="3429000" indent="-228600" eaLnBrk="0" fontAlgn="base" hangingPunct="0">
                <a:spcBef>
                  <a:spcPct val="20000"/>
                </a:spcBef>
                <a:spcAft>
                  <a:spcPct val="0"/>
                </a:spcAft>
                <a:buChar char="»"/>
                <a:defRPr sz="2000">
                  <a:solidFill>
                    <a:srgbClr val="3A407E"/>
                  </a:solidFill>
                  <a:latin typeface="Arial" charset="0"/>
                </a:defRPr>
              </a:lvl8pPr>
              <a:lvl9pPr marL="3886200" indent="-228600" eaLnBrk="0" fontAlgn="base" hangingPunct="0">
                <a:spcBef>
                  <a:spcPct val="20000"/>
                </a:spcBef>
                <a:spcAft>
                  <a:spcPct val="0"/>
                </a:spcAft>
                <a:buChar char="»"/>
                <a:defRPr sz="2000">
                  <a:solidFill>
                    <a:srgbClr val="3A407E"/>
                  </a:solidFill>
                  <a:latin typeface="Arial" charset="0"/>
                </a:defRPr>
              </a:lvl9pPr>
            </a:lstStyle>
            <a:p>
              <a:pPr algn="r">
                <a:spcBef>
                  <a:spcPct val="0"/>
                </a:spcBef>
                <a:buFontTx/>
                <a:buNone/>
              </a:pPr>
              <a:r>
                <a:rPr lang="en-GB" altLang="ja-JP" sz="1600" b="1" baseline="30000">
                  <a:solidFill>
                    <a:schemeClr val="tx1"/>
                  </a:solidFill>
                </a:rPr>
                <a:t>“Sometimes the smallest step in the right direction </a:t>
              </a:r>
              <a:br>
                <a:rPr lang="en-GB" altLang="ja-JP" sz="1600" b="1" baseline="30000">
                  <a:solidFill>
                    <a:schemeClr val="tx1"/>
                  </a:solidFill>
                </a:rPr>
              </a:br>
              <a:r>
                <a:rPr lang="en-GB" altLang="ja-JP" sz="1600" b="1" baseline="30000">
                  <a:solidFill>
                    <a:schemeClr val="tx1"/>
                  </a:solidFill>
                </a:rPr>
                <a:t>ends up being the biggest step of your life. </a:t>
              </a:r>
              <a:br>
                <a:rPr lang="en-GB" altLang="ja-JP" sz="1600" b="1" baseline="30000">
                  <a:solidFill>
                    <a:schemeClr val="tx1"/>
                  </a:solidFill>
                </a:rPr>
              </a:br>
              <a:r>
                <a:rPr lang="en-GB" altLang="ja-JP" sz="1600" b="1" baseline="30000">
                  <a:solidFill>
                    <a:schemeClr val="tx1"/>
                  </a:solidFill>
                </a:rPr>
                <a:t>Tip toe if you must but take that step.</a:t>
              </a:r>
              <a:r>
                <a:rPr lang="ja-JP" altLang="en-GB" sz="1600" b="1" baseline="30000">
                  <a:solidFill>
                    <a:schemeClr val="tx1"/>
                  </a:solidFill>
                </a:rPr>
                <a:t>”</a:t>
              </a:r>
              <a:endParaRPr lang="en-GB" altLang="ja-JP" sz="1600" b="1" baseline="30000">
                <a:solidFill>
                  <a:schemeClr val="tx1"/>
                </a:solidFill>
              </a:endParaRPr>
            </a:p>
            <a:p>
              <a:pPr algn="r">
                <a:spcBef>
                  <a:spcPct val="0"/>
                </a:spcBef>
                <a:buFontTx/>
                <a:buNone/>
              </a:pPr>
              <a:r>
                <a:rPr lang="en-US" altLang="x-none" sz="1600" baseline="30000">
                  <a:solidFill>
                    <a:schemeClr val="tx1"/>
                  </a:solidFill>
                </a:rPr>
                <a:t> 					                  - </a:t>
              </a:r>
              <a:r>
                <a:rPr lang="en-US" altLang="x-none" sz="1600" b="1" baseline="30000">
                  <a:solidFill>
                    <a:schemeClr val="tx1"/>
                  </a:solidFill>
                </a:rPr>
                <a:t>Anonymous</a:t>
              </a:r>
            </a:p>
          </p:txBody>
        </p:sp>
        <p:sp>
          <p:nvSpPr>
            <p:cNvPr id="6152" name="Rectangle 17"/>
            <p:cNvSpPr>
              <a:spLocks noChangeArrowheads="1"/>
            </p:cNvSpPr>
            <p:nvPr/>
          </p:nvSpPr>
          <p:spPr bwMode="auto">
            <a:xfrm>
              <a:off x="5180013" y="4392613"/>
              <a:ext cx="3241675" cy="71437"/>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A407E"/>
                  </a:solidFill>
                  <a:latin typeface="Arial" charset="0"/>
                </a:defRPr>
              </a:lvl1pPr>
              <a:lvl2pPr marL="742950" indent="-285750">
                <a:spcBef>
                  <a:spcPct val="20000"/>
                </a:spcBef>
                <a:buChar char="–"/>
                <a:defRPr sz="2800">
                  <a:solidFill>
                    <a:srgbClr val="3A407E"/>
                  </a:solidFill>
                  <a:latin typeface="Arial" charset="0"/>
                </a:defRPr>
              </a:lvl2pPr>
              <a:lvl3pPr marL="1143000" indent="-228600">
                <a:spcBef>
                  <a:spcPct val="20000"/>
                </a:spcBef>
                <a:buChar char="•"/>
                <a:defRPr sz="2400">
                  <a:solidFill>
                    <a:srgbClr val="3A407E"/>
                  </a:solidFill>
                  <a:latin typeface="Arial" charset="0"/>
                </a:defRPr>
              </a:lvl3pPr>
              <a:lvl4pPr marL="1600200" indent="-228600">
                <a:spcBef>
                  <a:spcPct val="20000"/>
                </a:spcBef>
                <a:buChar char="–"/>
                <a:defRPr sz="2000">
                  <a:solidFill>
                    <a:srgbClr val="3A407E"/>
                  </a:solidFill>
                  <a:latin typeface="Arial" charset="0"/>
                </a:defRPr>
              </a:lvl4pPr>
              <a:lvl5pPr marL="2057400" indent="-228600">
                <a:spcBef>
                  <a:spcPct val="20000"/>
                </a:spcBef>
                <a:buChar char="»"/>
                <a:defRPr sz="2000">
                  <a:solidFill>
                    <a:srgbClr val="3A407E"/>
                  </a:solidFill>
                  <a:latin typeface="Arial" charset="0"/>
                </a:defRPr>
              </a:lvl5pPr>
              <a:lvl6pPr marL="2514600" indent="-228600" eaLnBrk="0" fontAlgn="base" hangingPunct="0">
                <a:spcBef>
                  <a:spcPct val="20000"/>
                </a:spcBef>
                <a:spcAft>
                  <a:spcPct val="0"/>
                </a:spcAft>
                <a:buChar char="»"/>
                <a:defRPr sz="2000">
                  <a:solidFill>
                    <a:srgbClr val="3A407E"/>
                  </a:solidFill>
                  <a:latin typeface="Arial" charset="0"/>
                </a:defRPr>
              </a:lvl6pPr>
              <a:lvl7pPr marL="2971800" indent="-228600" eaLnBrk="0" fontAlgn="base" hangingPunct="0">
                <a:spcBef>
                  <a:spcPct val="20000"/>
                </a:spcBef>
                <a:spcAft>
                  <a:spcPct val="0"/>
                </a:spcAft>
                <a:buChar char="»"/>
                <a:defRPr sz="2000">
                  <a:solidFill>
                    <a:srgbClr val="3A407E"/>
                  </a:solidFill>
                  <a:latin typeface="Arial" charset="0"/>
                </a:defRPr>
              </a:lvl7pPr>
              <a:lvl8pPr marL="3429000" indent="-228600" eaLnBrk="0" fontAlgn="base" hangingPunct="0">
                <a:spcBef>
                  <a:spcPct val="20000"/>
                </a:spcBef>
                <a:spcAft>
                  <a:spcPct val="0"/>
                </a:spcAft>
                <a:buChar char="»"/>
                <a:defRPr sz="2000">
                  <a:solidFill>
                    <a:srgbClr val="3A407E"/>
                  </a:solidFill>
                  <a:latin typeface="Arial" charset="0"/>
                </a:defRPr>
              </a:lvl8pPr>
              <a:lvl9pPr marL="3886200" indent="-228600" eaLnBrk="0" fontAlgn="base" hangingPunct="0">
                <a:spcBef>
                  <a:spcPct val="20000"/>
                </a:spcBef>
                <a:spcAft>
                  <a:spcPct val="0"/>
                </a:spcAft>
                <a:buChar char="»"/>
                <a:defRPr sz="2000">
                  <a:solidFill>
                    <a:srgbClr val="3A407E"/>
                  </a:solidFill>
                  <a:latin typeface="Arial" charset="0"/>
                </a:defRPr>
              </a:lvl9pPr>
            </a:lstStyle>
            <a:p>
              <a:pPr>
                <a:spcBef>
                  <a:spcPct val="0"/>
                </a:spcBef>
                <a:buFontTx/>
                <a:buNone/>
              </a:pPr>
              <a:endParaRPr lang="en-US" altLang="x-none" sz="2400">
                <a:solidFill>
                  <a:schemeClr val="tx2"/>
                </a:solidFill>
              </a:endParaRPr>
            </a:p>
          </p:txBody>
        </p:sp>
        <p:sp>
          <p:nvSpPr>
            <p:cNvPr id="6153" name="TextBox 15"/>
            <p:cNvSpPr txBox="1">
              <a:spLocks noChangeArrowheads="1"/>
            </p:cNvSpPr>
            <p:nvPr/>
          </p:nvSpPr>
          <p:spPr bwMode="auto">
            <a:xfrm>
              <a:off x="4859338" y="6237288"/>
              <a:ext cx="36004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A407E"/>
                  </a:solidFill>
                  <a:latin typeface="Arial" charset="0"/>
                </a:defRPr>
              </a:lvl1pPr>
              <a:lvl2pPr marL="742950" indent="-285750">
                <a:spcBef>
                  <a:spcPct val="20000"/>
                </a:spcBef>
                <a:buChar char="–"/>
                <a:defRPr sz="2800">
                  <a:solidFill>
                    <a:srgbClr val="3A407E"/>
                  </a:solidFill>
                  <a:latin typeface="Arial" charset="0"/>
                </a:defRPr>
              </a:lvl2pPr>
              <a:lvl3pPr marL="1143000" indent="-228600">
                <a:spcBef>
                  <a:spcPct val="20000"/>
                </a:spcBef>
                <a:buChar char="•"/>
                <a:defRPr sz="2400">
                  <a:solidFill>
                    <a:srgbClr val="3A407E"/>
                  </a:solidFill>
                  <a:latin typeface="Arial" charset="0"/>
                </a:defRPr>
              </a:lvl3pPr>
              <a:lvl4pPr marL="1600200" indent="-228600">
                <a:spcBef>
                  <a:spcPct val="20000"/>
                </a:spcBef>
                <a:buChar char="–"/>
                <a:defRPr sz="2000">
                  <a:solidFill>
                    <a:srgbClr val="3A407E"/>
                  </a:solidFill>
                  <a:latin typeface="Arial" charset="0"/>
                </a:defRPr>
              </a:lvl4pPr>
              <a:lvl5pPr marL="2057400" indent="-228600">
                <a:spcBef>
                  <a:spcPct val="20000"/>
                </a:spcBef>
                <a:buChar char="»"/>
                <a:defRPr sz="2000">
                  <a:solidFill>
                    <a:srgbClr val="3A407E"/>
                  </a:solidFill>
                  <a:latin typeface="Arial" charset="0"/>
                </a:defRPr>
              </a:lvl5pPr>
              <a:lvl6pPr marL="2514600" indent="-228600" eaLnBrk="0" fontAlgn="base" hangingPunct="0">
                <a:spcBef>
                  <a:spcPct val="20000"/>
                </a:spcBef>
                <a:spcAft>
                  <a:spcPct val="0"/>
                </a:spcAft>
                <a:buChar char="»"/>
                <a:defRPr sz="2000">
                  <a:solidFill>
                    <a:srgbClr val="3A407E"/>
                  </a:solidFill>
                  <a:latin typeface="Arial" charset="0"/>
                </a:defRPr>
              </a:lvl6pPr>
              <a:lvl7pPr marL="2971800" indent="-228600" eaLnBrk="0" fontAlgn="base" hangingPunct="0">
                <a:spcBef>
                  <a:spcPct val="20000"/>
                </a:spcBef>
                <a:spcAft>
                  <a:spcPct val="0"/>
                </a:spcAft>
                <a:buChar char="»"/>
                <a:defRPr sz="2000">
                  <a:solidFill>
                    <a:srgbClr val="3A407E"/>
                  </a:solidFill>
                  <a:latin typeface="Arial" charset="0"/>
                </a:defRPr>
              </a:lvl7pPr>
              <a:lvl8pPr marL="3429000" indent="-228600" eaLnBrk="0" fontAlgn="base" hangingPunct="0">
                <a:spcBef>
                  <a:spcPct val="20000"/>
                </a:spcBef>
                <a:spcAft>
                  <a:spcPct val="0"/>
                </a:spcAft>
                <a:buChar char="»"/>
                <a:defRPr sz="2000">
                  <a:solidFill>
                    <a:srgbClr val="3A407E"/>
                  </a:solidFill>
                  <a:latin typeface="Arial" charset="0"/>
                </a:defRPr>
              </a:lvl8pPr>
              <a:lvl9pPr marL="3886200" indent="-228600" eaLnBrk="0" fontAlgn="base" hangingPunct="0">
                <a:spcBef>
                  <a:spcPct val="20000"/>
                </a:spcBef>
                <a:spcAft>
                  <a:spcPct val="0"/>
                </a:spcAft>
                <a:buChar char="»"/>
                <a:defRPr sz="2000">
                  <a:solidFill>
                    <a:srgbClr val="3A407E"/>
                  </a:solidFill>
                  <a:latin typeface="Arial" charset="0"/>
                </a:defRPr>
              </a:lvl9pPr>
            </a:lstStyle>
            <a:p>
              <a:pPr algn="r">
                <a:spcBef>
                  <a:spcPct val="0"/>
                </a:spcBef>
                <a:buFontTx/>
                <a:buNone/>
              </a:pPr>
              <a:r>
                <a:rPr lang="en-US" altLang="x-none" sz="900" dirty="0">
                  <a:solidFill>
                    <a:schemeClr val="tx1"/>
                  </a:solidFill>
                </a:rPr>
                <a:t>Copyright © Helping Groups to Grow Development</a:t>
              </a:r>
              <a:r>
                <a:rPr lang="en-US" altLang="x-none" sz="900" baseline="30000" dirty="0">
                  <a:solidFill>
                    <a:schemeClr val="tx1"/>
                  </a:solidFill>
                </a:rPr>
                <a:t> </a:t>
              </a:r>
              <a:r>
                <a:rPr lang="en-US" altLang="x-none" sz="900" dirty="0">
                  <a:solidFill>
                    <a:schemeClr val="tx1"/>
                  </a:solidFill>
                </a:rPr>
                <a:t> </a:t>
              </a:r>
            </a:p>
            <a:p>
              <a:pPr algn="r">
                <a:spcBef>
                  <a:spcPct val="0"/>
                </a:spcBef>
                <a:buFontTx/>
                <a:buNone/>
              </a:pPr>
              <a:endParaRPr lang="en-US" altLang="x-none" sz="1600" b="1" baseline="30000" dirty="0">
                <a:solidFill>
                  <a:schemeClr val="tx1"/>
                </a:solidFill>
              </a:endParaRPr>
            </a:p>
            <a:p>
              <a:pPr algn="r">
                <a:spcBef>
                  <a:spcPct val="0"/>
                </a:spcBef>
                <a:buFontTx/>
                <a:buNone/>
              </a:pPr>
              <a:endParaRPr lang="en-US" altLang="x-none" sz="1600" b="1" baseline="30000" dirty="0">
                <a:solidFill>
                  <a:schemeClr val="tx1"/>
                </a:solidFill>
              </a:endParaRPr>
            </a:p>
          </p:txBody>
        </p:sp>
        <p:sp>
          <p:nvSpPr>
            <p:cNvPr id="6154" name="TextBox 15"/>
            <p:cNvSpPr txBox="1">
              <a:spLocks noChangeArrowheads="1"/>
            </p:cNvSpPr>
            <p:nvPr/>
          </p:nvSpPr>
          <p:spPr bwMode="auto">
            <a:xfrm>
              <a:off x="4859338" y="6397625"/>
              <a:ext cx="3600450" cy="56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A407E"/>
                  </a:solidFill>
                  <a:latin typeface="Arial" charset="0"/>
                </a:defRPr>
              </a:lvl1pPr>
              <a:lvl2pPr marL="742950" indent="-285750">
                <a:spcBef>
                  <a:spcPct val="20000"/>
                </a:spcBef>
                <a:buChar char="–"/>
                <a:defRPr sz="2800">
                  <a:solidFill>
                    <a:srgbClr val="3A407E"/>
                  </a:solidFill>
                  <a:latin typeface="Arial" charset="0"/>
                </a:defRPr>
              </a:lvl2pPr>
              <a:lvl3pPr marL="1143000" indent="-228600">
                <a:spcBef>
                  <a:spcPct val="20000"/>
                </a:spcBef>
                <a:buChar char="•"/>
                <a:defRPr sz="2400">
                  <a:solidFill>
                    <a:srgbClr val="3A407E"/>
                  </a:solidFill>
                  <a:latin typeface="Arial" charset="0"/>
                </a:defRPr>
              </a:lvl3pPr>
              <a:lvl4pPr marL="1600200" indent="-228600">
                <a:spcBef>
                  <a:spcPct val="20000"/>
                </a:spcBef>
                <a:buChar char="–"/>
                <a:defRPr sz="2000">
                  <a:solidFill>
                    <a:srgbClr val="3A407E"/>
                  </a:solidFill>
                  <a:latin typeface="Arial" charset="0"/>
                </a:defRPr>
              </a:lvl4pPr>
              <a:lvl5pPr marL="2057400" indent="-228600">
                <a:spcBef>
                  <a:spcPct val="20000"/>
                </a:spcBef>
                <a:buChar char="»"/>
                <a:defRPr sz="2000">
                  <a:solidFill>
                    <a:srgbClr val="3A407E"/>
                  </a:solidFill>
                  <a:latin typeface="Arial" charset="0"/>
                </a:defRPr>
              </a:lvl5pPr>
              <a:lvl6pPr marL="2514600" indent="-228600" eaLnBrk="0" fontAlgn="base" hangingPunct="0">
                <a:spcBef>
                  <a:spcPct val="20000"/>
                </a:spcBef>
                <a:spcAft>
                  <a:spcPct val="0"/>
                </a:spcAft>
                <a:buChar char="»"/>
                <a:defRPr sz="2000">
                  <a:solidFill>
                    <a:srgbClr val="3A407E"/>
                  </a:solidFill>
                  <a:latin typeface="Arial" charset="0"/>
                </a:defRPr>
              </a:lvl6pPr>
              <a:lvl7pPr marL="2971800" indent="-228600" eaLnBrk="0" fontAlgn="base" hangingPunct="0">
                <a:spcBef>
                  <a:spcPct val="20000"/>
                </a:spcBef>
                <a:spcAft>
                  <a:spcPct val="0"/>
                </a:spcAft>
                <a:buChar char="»"/>
                <a:defRPr sz="2000">
                  <a:solidFill>
                    <a:srgbClr val="3A407E"/>
                  </a:solidFill>
                  <a:latin typeface="Arial" charset="0"/>
                </a:defRPr>
              </a:lvl7pPr>
              <a:lvl8pPr marL="3429000" indent="-228600" eaLnBrk="0" fontAlgn="base" hangingPunct="0">
                <a:spcBef>
                  <a:spcPct val="20000"/>
                </a:spcBef>
                <a:spcAft>
                  <a:spcPct val="0"/>
                </a:spcAft>
                <a:buChar char="»"/>
                <a:defRPr sz="2000">
                  <a:solidFill>
                    <a:srgbClr val="3A407E"/>
                  </a:solidFill>
                  <a:latin typeface="Arial" charset="0"/>
                </a:defRPr>
              </a:lvl8pPr>
              <a:lvl9pPr marL="3886200" indent="-228600" eaLnBrk="0" fontAlgn="base" hangingPunct="0">
                <a:spcBef>
                  <a:spcPct val="20000"/>
                </a:spcBef>
                <a:spcAft>
                  <a:spcPct val="0"/>
                </a:spcAft>
                <a:buChar char="»"/>
                <a:defRPr sz="2000">
                  <a:solidFill>
                    <a:srgbClr val="3A407E"/>
                  </a:solidFill>
                  <a:latin typeface="Arial" charset="0"/>
                </a:defRPr>
              </a:lvl9pPr>
            </a:lstStyle>
            <a:p>
              <a:pPr algn="r">
                <a:spcBef>
                  <a:spcPct val="0"/>
                </a:spcBef>
                <a:buFontTx/>
                <a:buNone/>
              </a:pPr>
              <a:r>
                <a:rPr lang="en-US" altLang="x-none" sz="900" dirty="0">
                  <a:solidFill>
                    <a:schemeClr val="tx1"/>
                  </a:solidFill>
                </a:rPr>
                <a:t>Illustrations © by Roger Mason 2018</a:t>
              </a:r>
            </a:p>
            <a:p>
              <a:pPr algn="r">
                <a:spcBef>
                  <a:spcPct val="0"/>
                </a:spcBef>
                <a:buFontTx/>
                <a:buNone/>
              </a:pPr>
              <a:endParaRPr lang="en-US" altLang="x-none" sz="1600" b="1" baseline="30000" dirty="0">
                <a:solidFill>
                  <a:schemeClr val="tx1"/>
                </a:solidFill>
              </a:endParaRPr>
            </a:p>
            <a:p>
              <a:pPr algn="r">
                <a:spcBef>
                  <a:spcPct val="0"/>
                </a:spcBef>
                <a:buFontTx/>
                <a:buNone/>
              </a:pPr>
              <a:endParaRPr lang="en-US" altLang="x-none" sz="1600" b="1" baseline="30000" dirty="0">
                <a:solidFill>
                  <a:schemeClr val="tx1"/>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701" y="691768"/>
            <a:ext cx="1680355" cy="2809240"/>
          </a:xfrm>
          <a:prstGeom prst="rect">
            <a:avLst/>
          </a:prstGeom>
        </p:spPr>
      </p:pic>
      <p:pic>
        <p:nvPicPr>
          <p:cNvPr id="12" name="Picture 11">
            <a:extLst>
              <a:ext uri="{FF2B5EF4-FFF2-40B4-BE49-F238E27FC236}">
                <a16:creationId xmlns:a16="http://schemas.microsoft.com/office/drawing/2014/main" id="{36ADF4AC-E71F-4D20-BEE9-2F07C103A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44" y="399440"/>
            <a:ext cx="4420269" cy="1281876"/>
          </a:xfrm>
          <a:prstGeom prst="rect">
            <a:avLst/>
          </a:prstGeom>
        </p:spPr>
      </p:pic>
    </p:spTree>
    <p:extLst>
      <p:ext uri="{BB962C8B-B14F-4D97-AF65-F5344CB8AC3E}">
        <p14:creationId xmlns:p14="http://schemas.microsoft.com/office/powerpoint/2010/main" val="26895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264C-9489-8E48-A452-10580BA76E69}"/>
              </a:ext>
            </a:extLst>
          </p:cNvPr>
          <p:cNvSpPr>
            <a:spLocks noGrp="1"/>
          </p:cNvSpPr>
          <p:nvPr>
            <p:ph type="title"/>
          </p:nvPr>
        </p:nvSpPr>
        <p:spPr>
          <a:xfrm>
            <a:off x="523567" y="1130098"/>
            <a:ext cx="8229600" cy="1143000"/>
          </a:xfrm>
        </p:spPr>
        <p:txBody>
          <a:bodyPr>
            <a:normAutofit/>
          </a:bodyPr>
          <a:lstStyle/>
          <a:p>
            <a:r>
              <a:rPr lang="en-GB" dirty="0"/>
              <a:t>How does Nudge work?</a:t>
            </a:r>
            <a:endParaRPr lang="en-US" dirty="0"/>
          </a:p>
        </p:txBody>
      </p:sp>
      <p:sp>
        <p:nvSpPr>
          <p:cNvPr id="3" name="Content Placeholder 2">
            <a:extLst>
              <a:ext uri="{FF2B5EF4-FFF2-40B4-BE49-F238E27FC236}">
                <a16:creationId xmlns:a16="http://schemas.microsoft.com/office/drawing/2014/main" id="{F2118F36-FFD4-2542-8EB7-380A13BEC6BD}"/>
              </a:ext>
            </a:extLst>
          </p:cNvPr>
          <p:cNvSpPr>
            <a:spLocks noGrp="1"/>
          </p:cNvSpPr>
          <p:nvPr>
            <p:ph idx="1"/>
          </p:nvPr>
        </p:nvSpPr>
        <p:spPr>
          <a:xfrm>
            <a:off x="457200" y="1613647"/>
            <a:ext cx="8229600" cy="4525963"/>
          </a:xfrm>
        </p:spPr>
        <p:txBody>
          <a:bodyPr>
            <a:normAutofit/>
          </a:bodyPr>
          <a:lstStyle/>
          <a:p>
            <a:pPr marL="0" indent="0">
              <a:buNone/>
            </a:pPr>
            <a:endParaRPr lang="en-GB" dirty="0"/>
          </a:p>
          <a:p>
            <a:pPr marL="0" indent="0">
              <a:buNone/>
            </a:pPr>
            <a:endParaRPr lang="en-US" dirty="0"/>
          </a:p>
        </p:txBody>
      </p:sp>
      <p:sp>
        <p:nvSpPr>
          <p:cNvPr id="5" name="TextBox 4">
            <a:extLst>
              <a:ext uri="{FF2B5EF4-FFF2-40B4-BE49-F238E27FC236}">
                <a16:creationId xmlns:a16="http://schemas.microsoft.com/office/drawing/2014/main" id="{20FE5A78-263D-460B-A6B1-EAC1DAFC0480}"/>
              </a:ext>
            </a:extLst>
          </p:cNvPr>
          <p:cNvSpPr txBox="1"/>
          <p:nvPr/>
        </p:nvSpPr>
        <p:spPr>
          <a:xfrm>
            <a:off x="390832" y="2221195"/>
            <a:ext cx="8362335" cy="3970318"/>
          </a:xfrm>
          <a:prstGeom prst="rect">
            <a:avLst/>
          </a:prstGeom>
          <a:noFill/>
        </p:spPr>
        <p:txBody>
          <a:bodyPr wrap="square">
            <a:spAutoFit/>
          </a:bodyPr>
          <a:lstStyle/>
          <a:p>
            <a:pPr algn="l"/>
            <a:r>
              <a:rPr lang="en-GB" b="1" i="0" dirty="0">
                <a:solidFill>
                  <a:srgbClr val="1D2228"/>
                </a:solidFill>
                <a:effectLst/>
                <a:latin typeface="Helvetica Neue"/>
              </a:rPr>
              <a:t>Nudge:</a:t>
            </a:r>
            <a:r>
              <a:rPr lang="en-GB" b="0" i="0" dirty="0">
                <a:solidFill>
                  <a:srgbClr val="1D2228"/>
                </a:solidFill>
                <a:effectLst/>
                <a:latin typeface="Helvetica Neue"/>
              </a:rPr>
              <a:t> a four session programme based on MI and ACT; designed for those who are typically in pre-completive/contemplative stage, with the main aim to motivate participants to engage</a:t>
            </a:r>
            <a:r>
              <a:rPr lang="en-GB" dirty="0">
                <a:solidFill>
                  <a:srgbClr val="1D2228"/>
                </a:solidFill>
                <a:latin typeface="Helvetica Neue"/>
              </a:rPr>
              <a:t>.</a:t>
            </a:r>
          </a:p>
          <a:p>
            <a:pPr algn="l"/>
            <a:endParaRPr lang="en-GB" b="0" i="0" dirty="0">
              <a:solidFill>
                <a:srgbClr val="1D2228"/>
              </a:solidFill>
              <a:effectLst/>
              <a:latin typeface="Helvetica Neue"/>
            </a:endParaRPr>
          </a:p>
          <a:p>
            <a:pPr marL="214313" indent="-214313">
              <a:buFont typeface="Arial" panose="020B0604020202020204" pitchFamily="34" charset="0"/>
              <a:buChar char="•"/>
            </a:pPr>
            <a:r>
              <a:rPr lang="en-GB" dirty="0"/>
              <a:t>Nudge examines the struggle of opposing/competing positions people experience and it helps to encourage acceptance of these positions. Previous, simple solutions are seen as invalidating and yet simple solutions are necessary!  People feel hopeless and yet hope is needed</a:t>
            </a:r>
          </a:p>
          <a:p>
            <a:endParaRPr lang="en-GB" dirty="0"/>
          </a:p>
          <a:p>
            <a:pPr marL="214313" indent="-214313">
              <a:buFont typeface="Arial" panose="020B0604020202020204" pitchFamily="34" charset="0"/>
              <a:buChar char="•"/>
            </a:pPr>
            <a:r>
              <a:rPr lang="en-GB" dirty="0"/>
              <a:t>It validates and normalises feelings of ‘stuck-ness’ &amp; ambivalence – there is a function to behaviours that are also self-defeating</a:t>
            </a:r>
          </a:p>
          <a:p>
            <a:pPr marL="214313" indent="-214313">
              <a:buFont typeface="Arial" panose="020B0604020202020204" pitchFamily="34" charset="0"/>
              <a:buChar char="•"/>
            </a:pPr>
            <a:endParaRPr lang="en-GB" dirty="0"/>
          </a:p>
          <a:p>
            <a:pPr marL="214313" indent="-214313">
              <a:buFont typeface="Arial" panose="020B0604020202020204" pitchFamily="34" charset="0"/>
              <a:buChar char="•"/>
            </a:pPr>
            <a:r>
              <a:rPr lang="en-GB" dirty="0"/>
              <a:t>It builds on the discrepancy between where a person is and where they want to be.</a:t>
            </a:r>
          </a:p>
          <a:p>
            <a:pPr algn="l"/>
            <a:endParaRPr lang="en-GB" b="0" i="0" dirty="0">
              <a:solidFill>
                <a:srgbClr val="1D2228"/>
              </a:solidFill>
              <a:effectLst/>
              <a:latin typeface="Helvetica Neue"/>
            </a:endParaRPr>
          </a:p>
        </p:txBody>
      </p:sp>
      <p:pic>
        <p:nvPicPr>
          <p:cNvPr id="6" name="Picture 5" descr="Logo&#10;&#10;Description automatically generated">
            <a:extLst>
              <a:ext uri="{FF2B5EF4-FFF2-40B4-BE49-F238E27FC236}">
                <a16:creationId xmlns:a16="http://schemas.microsoft.com/office/drawing/2014/main" id="{AA885D4F-24EB-4ACE-B6D5-E5335592EEE9}"/>
              </a:ext>
            </a:extLst>
          </p:cNvPr>
          <p:cNvPicPr>
            <a:picLocks noChangeAspect="1"/>
          </p:cNvPicPr>
          <p:nvPr/>
        </p:nvPicPr>
        <p:blipFill>
          <a:blip r:embed="rId2"/>
          <a:stretch>
            <a:fillRect/>
          </a:stretch>
        </p:blipFill>
        <p:spPr>
          <a:xfrm>
            <a:off x="7024979" y="183763"/>
            <a:ext cx="1801127" cy="882552"/>
          </a:xfrm>
          <a:prstGeom prst="rect">
            <a:avLst/>
          </a:prstGeom>
        </p:spPr>
      </p:pic>
      <p:pic>
        <p:nvPicPr>
          <p:cNvPr id="7" name="Picture 6">
            <a:extLst>
              <a:ext uri="{FF2B5EF4-FFF2-40B4-BE49-F238E27FC236}">
                <a16:creationId xmlns:a16="http://schemas.microsoft.com/office/drawing/2014/main" id="{A590DC06-213B-4CB3-B9F7-214F4B79C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04" y="279985"/>
            <a:ext cx="2711487" cy="786330"/>
          </a:xfrm>
          <a:prstGeom prst="rect">
            <a:avLst/>
          </a:prstGeom>
        </p:spPr>
      </p:pic>
    </p:spTree>
    <p:extLst>
      <p:ext uri="{BB962C8B-B14F-4D97-AF65-F5344CB8AC3E}">
        <p14:creationId xmlns:p14="http://schemas.microsoft.com/office/powerpoint/2010/main" val="40149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A1D43-C9D6-8B45-9323-D161408DFC0E}"/>
              </a:ext>
            </a:extLst>
          </p:cNvPr>
          <p:cNvSpPr>
            <a:spLocks noGrp="1"/>
          </p:cNvSpPr>
          <p:nvPr>
            <p:ph type="title"/>
          </p:nvPr>
        </p:nvSpPr>
        <p:spPr>
          <a:xfrm>
            <a:off x="305492" y="1190862"/>
            <a:ext cx="8178799" cy="1135737"/>
          </a:xfrm>
        </p:spPr>
        <p:txBody>
          <a:bodyPr>
            <a:normAutofit/>
          </a:bodyPr>
          <a:lstStyle/>
          <a:p>
            <a:r>
              <a:rPr lang="en-US" sz="3100" dirty="0"/>
              <a:t>Nudge: Mechanism of Change</a:t>
            </a:r>
          </a:p>
        </p:txBody>
      </p:sp>
      <p:sp>
        <p:nvSpPr>
          <p:cNvPr id="3" name="Content Placeholder 2">
            <a:extLst>
              <a:ext uri="{FF2B5EF4-FFF2-40B4-BE49-F238E27FC236}">
                <a16:creationId xmlns:a16="http://schemas.microsoft.com/office/drawing/2014/main" id="{CA328FBD-8BFF-4344-A3F5-7DA1FF52FBEE}"/>
              </a:ext>
            </a:extLst>
          </p:cNvPr>
          <p:cNvSpPr>
            <a:spLocks noGrp="1"/>
          </p:cNvSpPr>
          <p:nvPr>
            <p:ph idx="1"/>
          </p:nvPr>
        </p:nvSpPr>
        <p:spPr>
          <a:xfrm>
            <a:off x="1281082" y="2344797"/>
            <a:ext cx="6908144" cy="4281556"/>
          </a:xfrm>
        </p:spPr>
        <p:txBody>
          <a:bodyPr>
            <a:noAutofit/>
          </a:bodyPr>
          <a:lstStyle/>
          <a:p>
            <a:pPr marL="514350" indent="-514350">
              <a:buFont typeface="+mj-lt"/>
              <a:buAutoNum type="arabicPeriod"/>
            </a:pPr>
            <a:r>
              <a:rPr lang="en-GB" sz="2500" dirty="0"/>
              <a:t>Making change more probable  </a:t>
            </a:r>
          </a:p>
          <a:p>
            <a:pPr lvl="1"/>
            <a:r>
              <a:rPr lang="en-GB" sz="2500" dirty="0"/>
              <a:t>Understanding context</a:t>
            </a:r>
          </a:p>
          <a:p>
            <a:pPr marL="514350" indent="-514350">
              <a:buFont typeface="+mj-lt"/>
              <a:buAutoNum type="arabicPeriod"/>
            </a:pPr>
            <a:r>
              <a:rPr lang="en-GB" sz="2500" dirty="0"/>
              <a:t>Help to establish the function of use</a:t>
            </a:r>
          </a:p>
          <a:p>
            <a:pPr lvl="1"/>
            <a:r>
              <a:rPr lang="en-GB" sz="2500" dirty="0"/>
              <a:t>Establishing a non-blaming perspective </a:t>
            </a:r>
          </a:p>
          <a:p>
            <a:pPr marL="514350" indent="-514350">
              <a:buFont typeface="+mj-lt"/>
              <a:buAutoNum type="arabicPeriod"/>
            </a:pPr>
            <a:r>
              <a:rPr lang="en-GB" sz="2500" dirty="0"/>
              <a:t>Contemplate doing something different</a:t>
            </a:r>
          </a:p>
          <a:p>
            <a:pPr lvl="1"/>
            <a:r>
              <a:rPr lang="en-GB" sz="2500" dirty="0"/>
              <a:t>Finding sources of reinforcement</a:t>
            </a:r>
          </a:p>
          <a:p>
            <a:pPr marL="514350" indent="-514350">
              <a:buFont typeface="+mj-lt"/>
              <a:buAutoNum type="arabicPeriod"/>
            </a:pPr>
            <a:r>
              <a:rPr lang="en-GB" sz="2500" dirty="0"/>
              <a:t>Develop basic (simple skills) for action</a:t>
            </a:r>
          </a:p>
          <a:p>
            <a:pPr lvl="1"/>
            <a:r>
              <a:rPr lang="en-GB" sz="2500" dirty="0"/>
              <a:t>Moving forwards and the next steps</a:t>
            </a:r>
            <a:endParaRPr lang="en-US" sz="25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02E8D03-BFC9-449C-841C-39A9C6D371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2" y="183808"/>
            <a:ext cx="2711487" cy="786330"/>
          </a:xfrm>
          <a:prstGeom prst="rect">
            <a:avLst/>
          </a:prstGeom>
        </p:spPr>
      </p:pic>
      <p:pic>
        <p:nvPicPr>
          <p:cNvPr id="11" name="Picture 10" descr="Logo&#10;&#10;Description automatically generated">
            <a:extLst>
              <a:ext uri="{FF2B5EF4-FFF2-40B4-BE49-F238E27FC236}">
                <a16:creationId xmlns:a16="http://schemas.microsoft.com/office/drawing/2014/main" id="{4E70ECD9-D98F-4D7B-B876-8F88F052BBEC}"/>
              </a:ext>
            </a:extLst>
          </p:cNvPr>
          <p:cNvPicPr>
            <a:picLocks noChangeAspect="1"/>
          </p:cNvPicPr>
          <p:nvPr/>
        </p:nvPicPr>
        <p:blipFill>
          <a:blip r:embed="rId3"/>
          <a:stretch>
            <a:fillRect/>
          </a:stretch>
        </p:blipFill>
        <p:spPr>
          <a:xfrm>
            <a:off x="7231619" y="87586"/>
            <a:ext cx="1801127" cy="882552"/>
          </a:xfrm>
          <a:prstGeom prst="rect">
            <a:avLst/>
          </a:prstGeom>
        </p:spPr>
      </p:pic>
    </p:spTree>
    <p:extLst>
      <p:ext uri="{BB962C8B-B14F-4D97-AF65-F5344CB8AC3E}">
        <p14:creationId xmlns:p14="http://schemas.microsoft.com/office/powerpoint/2010/main" val="3115272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2|19.5"/>
</p:tagLst>
</file>

<file path=ppt/tags/tag2.xml><?xml version="1.0" encoding="utf-8"?>
<p:tagLst xmlns:a="http://schemas.openxmlformats.org/drawingml/2006/main" xmlns:r="http://schemas.openxmlformats.org/officeDocument/2006/relationships" xmlns:p="http://schemas.openxmlformats.org/presentationml/2006/main">
  <p:tag name="TIMING" val="|28.2|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137862</TotalTime>
  <Words>2045</Words>
  <Application>Microsoft Office PowerPoint</Application>
  <PresentationFormat>On-screen Show (4:3)</PresentationFormat>
  <Paragraphs>225</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 Neue</vt:lpstr>
      <vt:lpstr>Helvetica Neue Medium</vt:lpstr>
      <vt:lpstr>Wingdings</vt:lpstr>
      <vt:lpstr>Office Theme</vt:lpstr>
      <vt:lpstr>   An Approach for Services </vt:lpstr>
      <vt:lpstr>HG2GD &amp; MOIMR  Background </vt:lpstr>
      <vt:lpstr>Working to promote recovery &amp; to enhance outcomes </vt:lpstr>
      <vt:lpstr>The Struggle of Addictive Behaviours</vt:lpstr>
      <vt:lpstr>MOIMR: Vulnerability Model</vt:lpstr>
      <vt:lpstr>Our Programmes</vt:lpstr>
      <vt:lpstr>PowerPoint Presentation</vt:lpstr>
      <vt:lpstr>How does Nudge work?</vt:lpstr>
      <vt:lpstr>Nudge: Mechanism of Change</vt:lpstr>
      <vt:lpstr>PowerPoint Presentation</vt:lpstr>
      <vt:lpstr>How does P2R work?</vt:lpstr>
      <vt:lpstr>PowerPoint Presentation</vt:lpstr>
      <vt:lpstr>PowerPoint Presentation</vt:lpstr>
      <vt:lpstr>Moving On In My Recovery</vt:lpstr>
      <vt:lpstr>Mechanisms of Change</vt:lpstr>
      <vt:lpstr>Sessions 1 to 6</vt:lpstr>
      <vt:lpstr>Sessions 7 to 12</vt:lpstr>
      <vt:lpstr>A MOIMR Excerpt – Vulnerability </vt:lpstr>
      <vt:lpstr>Moving On App</vt:lpstr>
      <vt:lpstr>PowerPoint Presentation</vt:lpstr>
      <vt:lpstr>PowerPoint Presentation</vt:lpstr>
      <vt:lpstr>The Moving On App</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dc:title>
  <dc:creator>Lee Hogan</dc:creator>
  <cp:lastModifiedBy>Alison Mather</cp:lastModifiedBy>
  <cp:revision>301</cp:revision>
  <cp:lastPrinted>2021-06-24T15:56:51Z</cp:lastPrinted>
  <dcterms:created xsi:type="dcterms:W3CDTF">2019-04-30T08:43:58Z</dcterms:created>
  <dcterms:modified xsi:type="dcterms:W3CDTF">2023-06-19T15:02:03Z</dcterms:modified>
</cp:coreProperties>
</file>